
<file path=[Content_Types].xml><?xml version="1.0" encoding="utf-8"?>
<Types xmlns="http://schemas.openxmlformats.org/package/2006/content-types">
  <Override PartName="/_rels/.rels" ContentType="application/vnd.openxmlformats-package.relationships+xml"/>
  <Override PartName="/ppt/theme/theme1.xml" ContentType="application/vnd.openxmlformats-officedocument.theme+xml"/>
  <Override PartName="/ppt/media/image3.jpeg" ContentType="image/jpeg"/>
  <Override PartName="/ppt/media/image6.gif" ContentType="image/gif"/>
  <Override PartName="/ppt/media/image4.jpeg" ContentType="image/jpeg"/>
  <Override PartName="/ppt/media/image8.png" ContentType="image/png"/>
  <Override PartName="/ppt/media/image5.jpeg" ContentType="image/jpeg"/>
  <Override PartName="/ppt/media/image2.gif" ContentType="image/gif"/>
  <Override PartName="/ppt/media/image1.png" ContentType="image/png"/>
  <Override PartName="/ppt/media/image7.png" ContentType="image/png"/>
  <Override PartName="/ppt/media/image10.png" ContentType="image/png"/>
  <Override PartName="/ppt/media/image9.png" ContentType="image/png"/>
  <Override PartName="/ppt/_rels/presentation.xml.rels" ContentType="application/vnd.openxmlformats-package.relationship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9.xml" ContentType="application/vnd.openxmlformats-officedocument.presentationml.slide+xml"/>
  <Override PartName="/ppt/slides/slide12.xml" ContentType="application/vnd.openxmlformats-officedocument.presentationml.slide+xml"/>
  <Override PartName="/ppt/slides/_rels/slide2.xml.rels" ContentType="application/vnd.openxmlformats-package.relationships+xml"/>
  <Override PartName="/ppt/slides/_rels/slide8.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21.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1.xml.rels" ContentType="application/vnd.openxmlformats-package.relationships+xml"/>
  <Override PartName="/ppt/slides/_rels/slide7.xml.rels" ContentType="application/vnd.openxmlformats-package.relationships+xml"/>
  <Override PartName="/ppt/slides/_rels/slide5.xml.rels" ContentType="application/vnd.openxmlformats-package.relationships+xml"/>
  <Override PartName="/ppt/slides/slide15.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title">
  <p:cSld name="Title Slide">
    <p:spTree>
      <p:nvGrpSpPr>
        <p:cNvPr id="1" name=""/>
        <p:cNvGrpSpPr/>
        <p:nvPr/>
      </p:nvGrpSpPr>
      <p:grpSpPr>
        <a:xfrm>
          <a:off x="0" y="0"/>
          <a:ext cx="0" cy="0"/>
          <a:chOff x="0" y="0"/>
          <a:chExt cx="0" cy="0"/>
        </a:xfrm>
      </p:grpSpPr>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itle">
  <p:cSld name="Title Slide">
    <p:spTree>
      <p:nvGrpSpPr>
        <p:cNvPr id="1" name=""/>
        <p:cNvGrpSpPr/>
        <p:nvPr/>
      </p:nvGrpSpPr>
      <p:grpSpPr>
        <a:xfrm>
          <a:off x="0" y="0"/>
          <a:ext cx="0" cy="0"/>
          <a:chOff x="0" y="0"/>
          <a:chExt cx="0" cy="0"/>
        </a:xfrm>
      </p:grpSpPr>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title">
  <p:cSld name="Title Slide">
    <p:spTree>
      <p:nvGrpSpPr>
        <p:cNvPr id="1" name=""/>
        <p:cNvGrpSpPr/>
        <p:nvPr/>
      </p:nvGrpSpPr>
      <p:grpSpPr>
        <a:xfrm>
          <a:off x="0" y="0"/>
          <a:ext cx="0" cy="0"/>
          <a:chOff x="0" y="0"/>
          <a:chExt cx="0" cy="0"/>
        </a:xfrm>
      </p:grpSpPr>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1.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0" name="Rectangle 1"/>
          <p:cNvSpPr/>
          <p:nvPr/>
        </p:nvSpPr>
        <p:spPr>
          <a:xfrm>
            <a:off x="465120" y="0"/>
            <a:ext cx="9614880" cy="7560000"/>
          </a:xfrm>
          <a:prstGeom prst="rect">
            <a:avLst/>
          </a:prstGeom>
          <a:gradFill>
            <a:gsLst>
              <a:gs pos="0">
                <a:srgbClr val="fffbf0"/>
              </a:gs>
              <a:gs pos="100000">
                <a:srgbClr val="ffffcc"/>
              </a:gs>
            </a:gsLst>
            <a:lin ang="0"/>
          </a:gradFill>
          <a:ln>
            <a:solidFill>
              <a:srgbClr val="333366"/>
            </a:solidFill>
          </a:ln>
        </p:spPr>
      </p:sp>
      <p:sp>
        <p:nvSpPr>
          <p:cNvPr id="1" name="PlaceHolder 2"/>
          <p:cNvSpPr>
            <a:spLocks noGrp="1"/>
          </p:cNvSpPr>
          <p:nvPr>
            <p:ph type="title"/>
          </p:nvPr>
        </p:nvSpPr>
        <p:spPr>
          <a:xfrm>
            <a:off x="740520" y="627480"/>
            <a:ext cx="8607600" cy="1262160"/>
          </a:xfrm>
          <a:prstGeom prst="rect">
            <a:avLst/>
          </a:prstGeom>
        </p:spPr>
        <p:txBody>
          <a:bodyPr anchor="ctr" bIns="0" lIns="0" rIns="0" tIns="0" wrap="none"/>
          <a:p>
            <a:pPr algn="ctr"/>
            <a:r>
              <a:rPr lang="cs-CZ"/>
              <a:t>Klepněte pro úpravu formátu titulního textu</a:t>
            </a:r>
            <a:endParaRPr/>
          </a:p>
        </p:txBody>
      </p:sp>
      <p:sp>
        <p:nvSpPr>
          <p:cNvPr id="2" name="PlaceHolder 3"/>
          <p:cNvSpPr>
            <a:spLocks noGrp="1"/>
          </p:cNvSpPr>
          <p:nvPr>
            <p:ph type="body"/>
          </p:nvPr>
        </p:nvSpPr>
        <p:spPr>
          <a:xfrm>
            <a:off x="740520" y="2101680"/>
            <a:ext cx="8607600" cy="4989600"/>
          </a:xfrm>
          <a:prstGeom prst="rect">
            <a:avLst/>
          </a:prstGeom>
        </p:spPr>
        <p:txBody>
          <a:bodyPr bIns="0" lIns="0" rIns="0" tIns="0" wrap="none"/>
          <a:p>
            <a:pPr>
              <a:buSzPct val="45000"/>
              <a:buFont typeface="StarSymbol"/>
              <a:buChar char=""/>
            </a:pPr>
            <a:r>
              <a:rPr lang="cs-CZ"/>
              <a:t>Klepněte pro úpravu formátu textu osnovy</a:t>
            </a:r>
            <a:endParaRPr/>
          </a:p>
          <a:p>
            <a:pPr lvl="1">
              <a:buSzPct val="75000"/>
              <a:buFont typeface="StarSymbol"/>
              <a:buChar char=""/>
            </a:pPr>
            <a:r>
              <a:rPr lang="cs-CZ"/>
              <a:t>Druhá úroveň</a:t>
            </a:r>
            <a:endParaRPr/>
          </a:p>
          <a:p>
            <a:pPr lvl="2">
              <a:buSzPct val="45000"/>
              <a:buFont typeface="StarSymbol"/>
              <a:buChar char=""/>
            </a:pPr>
            <a:r>
              <a:rPr lang="cs-CZ"/>
              <a:t>Třetí úroveň</a:t>
            </a:r>
            <a:endParaRPr/>
          </a:p>
          <a:p>
            <a:pPr lvl="3">
              <a:buSzPct val="75000"/>
              <a:buFont typeface="StarSymbol"/>
              <a:buChar char=""/>
            </a:pPr>
            <a:r>
              <a:rPr lang="cs-CZ"/>
              <a:t>Čtvrtá úroveň osnovy</a:t>
            </a:r>
            <a:endParaRPr/>
          </a:p>
          <a:p>
            <a:pPr lvl="4">
              <a:buSzPct val="45000"/>
              <a:buFont typeface="StarSymbol"/>
              <a:buChar char=""/>
            </a:pPr>
            <a:r>
              <a:rPr lang="cs-CZ"/>
              <a:t>Pátá úroveň osnovy</a:t>
            </a:r>
            <a:endParaRPr/>
          </a:p>
          <a:p>
            <a:pPr lvl="5">
              <a:buSzPct val="45000"/>
              <a:buFont typeface="StarSymbol"/>
              <a:buChar char=""/>
            </a:pPr>
            <a:r>
              <a:rPr lang="cs-CZ"/>
              <a:t>Šestá úroveň</a:t>
            </a:r>
            <a:endParaRPr/>
          </a:p>
          <a:p>
            <a:pPr lvl="6">
              <a:buSzPct val="45000"/>
              <a:buFont typeface="StarSymbol"/>
              <a:buChar char=""/>
            </a:pPr>
            <a:r>
              <a:rPr lang="cs-CZ"/>
              <a:t>Sedmá úroveň</a:t>
            </a:r>
            <a:endParaRPr/>
          </a:p>
          <a:p>
            <a:pPr lvl="7">
              <a:buSzPct val="45000"/>
              <a:buFont typeface="StarSymbol"/>
              <a:buChar char=""/>
            </a:pPr>
            <a:r>
              <a:rPr lang="cs-CZ"/>
              <a:t>Osmá úroveň textu</a:t>
            </a:r>
            <a:endParaRPr/>
          </a:p>
          <a:p>
            <a:pPr lvl="8">
              <a:buSzPct val="45000"/>
              <a:buFont typeface="StarSymbol"/>
              <a:buChar char=""/>
            </a:pPr>
            <a:r>
              <a:rPr lang="cs-CZ"/>
              <a:t>Devátá úroveň</a:t>
            </a:r>
            <a:endParaRPr/>
          </a:p>
        </p:txBody>
      </p:sp>
    </p:spTree>
  </p:cSld>
  <p:clrMap accent1="accent1" accent2="accent2" accent3="accent3" accent4="accent4" accent5="accent5" accent6="accent6" bg1="lt1" bg2="lt2" folHlink="folHlink" hlink="hlink" tx1="dk1" tx2="dk2"/>
  <p:sldLayoutIdLst>
    <p:sldLayoutId id="2147483649" r:id="rId3"/>
    <p:sldLayoutId id="2147483650" r:id="rId4"/>
    <p:sldLayoutId id="2147483651" r:id="rId5"/>
  </p:sldLayoutIdLst>
</p:sldMaster>
</file>

<file path=ppt/slides/_rels/slide1.xml.rels><?xml version="1.0" encoding="UTF-8"?>
<Relationships xmlns="http://schemas.openxmlformats.org/package/2006/relationships"><Relationship Id="rId1" Type="http://schemas.openxmlformats.org/officeDocument/2006/relationships/image" Target="../media/image2.gif"/><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gif"/><Relationship Id="rId6"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hyperlink" Target="file:///home/vvotruba/Dokumenty/Dokumenty/linfce.ods" TargetMode="External"/><Relationship Id="rId2" Type="http://schemas.openxmlformats.org/officeDocument/2006/relationships/slideLayout" Target="../slideLayouts/slideLayout2.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hyperlink" Target="#Sn&#237;mek 5" TargetMode="External"/><Relationship Id="rId2" Type="http://schemas.openxmlformats.org/officeDocument/2006/relationships/hyperlink" Target="#Sn&#237;mek 8" TargetMode="External"/><Relationship Id="rId3" Type="http://schemas.openxmlformats.org/officeDocument/2006/relationships/hyperlink" Target="#Sn&#237;mek 11" TargetMode="External"/><Relationship Id="rId4" Type="http://schemas.openxmlformats.org/officeDocument/2006/relationships/hyperlink" Target="#Sn&#237;mek 13" TargetMode="External"/><Relationship Id="rId5" Type="http://schemas.openxmlformats.org/officeDocument/2006/relationships/hyperlink" Target="#Sn&#237;mek 16" TargetMode="External"/><Relationship Id="rId6" Type="http://schemas.openxmlformats.org/officeDocument/2006/relationships/hyperlink" Target="#Sn&#237;mek 19" TargetMode="External"/><Relationship Id="rId7" Type="http://schemas.openxmlformats.org/officeDocument/2006/relationships/hyperlink" Target="#Sn&#237;mek 23" TargetMode="External"/><Relationship Id="rId8"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3" name=""/>
          <p:cNvPicPr/>
          <p:nvPr/>
        </p:nvPicPr>
        <p:blipFill>
          <a:blip r:embed="rId1"/>
          <a:stretch>
            <a:fillRect/>
          </a:stretch>
        </p:blipFill>
        <p:spPr>
          <a:xfrm>
            <a:off x="2236680" y="2256120"/>
            <a:ext cx="5143320" cy="3323880"/>
          </a:xfrm>
          <a:prstGeom prst="rect">
            <a:avLst/>
          </a:prstGeom>
        </p:spPr>
      </p:pic>
      <p:pic>
        <p:nvPicPr>
          <p:cNvPr descr="" id="4" name=""/>
          <p:cNvPicPr/>
          <p:nvPr/>
        </p:nvPicPr>
        <p:blipFill>
          <a:blip r:embed="rId2"/>
          <a:stretch>
            <a:fillRect/>
          </a:stretch>
        </p:blipFill>
        <p:spPr>
          <a:xfrm>
            <a:off x="6480000" y="360360"/>
            <a:ext cx="3116160" cy="2340000"/>
          </a:xfrm>
          <a:prstGeom prst="rect">
            <a:avLst/>
          </a:prstGeom>
        </p:spPr>
      </p:pic>
      <p:pic>
        <p:nvPicPr>
          <p:cNvPr descr="" id="5" name=""/>
          <p:cNvPicPr/>
          <p:nvPr/>
        </p:nvPicPr>
        <p:blipFill>
          <a:blip r:embed="rId3"/>
          <a:stretch>
            <a:fillRect/>
          </a:stretch>
        </p:blipFill>
        <p:spPr>
          <a:xfrm>
            <a:off x="371520" y="5040360"/>
            <a:ext cx="2688480" cy="2175840"/>
          </a:xfrm>
          <a:prstGeom prst="rect">
            <a:avLst/>
          </a:prstGeom>
        </p:spPr>
      </p:pic>
      <p:pic>
        <p:nvPicPr>
          <p:cNvPr descr="" id="6" name=""/>
          <p:cNvPicPr/>
          <p:nvPr/>
        </p:nvPicPr>
        <p:blipFill>
          <a:blip r:embed="rId4"/>
          <a:stretch>
            <a:fillRect/>
          </a:stretch>
        </p:blipFill>
        <p:spPr>
          <a:xfrm>
            <a:off x="552600" y="540360"/>
            <a:ext cx="3047400" cy="1980000"/>
          </a:xfrm>
          <a:prstGeom prst="rect">
            <a:avLst/>
          </a:prstGeom>
        </p:spPr>
      </p:pic>
      <p:pic>
        <p:nvPicPr>
          <p:cNvPr descr="" id="7" name=""/>
          <p:cNvPicPr/>
          <p:nvPr/>
        </p:nvPicPr>
        <p:blipFill>
          <a:blip r:embed="rId5"/>
          <a:stretch>
            <a:fillRect/>
          </a:stretch>
        </p:blipFill>
        <p:spPr>
          <a:xfrm>
            <a:off x="6872400" y="3618360"/>
            <a:ext cx="2847600" cy="3762000"/>
          </a:xfrm>
          <a:prstGeom prst="rect">
            <a:avLst/>
          </a:prstGeom>
        </p:spPr>
      </p:pic>
      <p:sp>
        <p:nvSpPr>
          <p:cNvPr id="8" name="TextShape 1"/>
          <p:cNvSpPr txBox="1"/>
          <p:nvPr/>
        </p:nvSpPr>
        <p:spPr>
          <a:xfrm>
            <a:off x="740520" y="627480"/>
            <a:ext cx="8607600" cy="6463800"/>
          </a:xfrm>
          <a:prstGeom prst="rect">
            <a:avLst/>
          </a:prstGeom>
        </p:spPr>
        <p:txBody>
          <a:bodyPr anchor="ctr" bIns="0" lIns="0" rIns="0" tIns="0" wrap="none"/>
          <a:p>
            <a:pPr algn="ctr"/>
            <a:r>
              <a:rPr lang="cs-CZ"/>
              <a:t>Funkce, funkční závislosti</a:t>
            </a:r>
            <a:endParaRPr/>
          </a:p>
          <a:p>
            <a:pPr algn="ctr"/>
            <a:r>
              <a:rPr lang="cs-CZ"/>
              <a:t>Lineární funkce</a:t>
            </a:r>
            <a:endParaRPr/>
          </a:p>
        </p:txBody>
      </p:sp>
    </p:spTree>
  </p:cSld>
  <p:timing>
    <p:tnLst>
      <p:par>
        <p:cTn dur="indefinite" id="1" nodeType="tmRoot" restart="never">
          <p:childTnLst>
            <p:seq>
              <p:cTn id="2" nodeType="mainSeq">
                <p:childTnLst>
                  <p:par>
                    <p:cTn fill="freeze" id="3">
                      <p:stCondLst>
                        <p:cond delay="0"/>
                      </p:stCondLst>
                      <p:childTnLst>
                        <p:par>
                          <p:cTn fill="freeze" id="4">
                            <p:stCondLst>
                              <p:cond delay="0"/>
                            </p:stCondLst>
                            <p:childTnLst>
                              <p:par>
                                <p:cTn fill="hold" id="5" nodeType="afterEffect" presetClass="entr" presetID="11">
                                  <p:stCondLst>
                                    <p:cond delay="0"/>
                                  </p:stCondLst>
                                  <p:childTnLst>
                                    <p:set>
                                      <p:cBhvr>
                                        <p:cTn dur="3000" fill="freeze" id="6">
                                          <p:stCondLst>
                                            <p:cond delay="0"/>
                                          </p:stCondLst>
                                        </p:cTn>
                                        <p:tgtEl>
                                          <p:spTgt spid="3"/>
                                        </p:tgtEl>
                                        <p:attrNameLst>
                                          <p:attrName>style.visibility</p:attrName>
                                        </p:attrNameLst>
                                      </p:cBhvr>
                                      <p:to>
                                        <p:strVal val="visible"/>
                                      </p:to>
                                    </p:set>
                                  </p:childTnLst>
                                </p:cTn>
                              </p:par>
                            </p:childTnLst>
                          </p:cTn>
                        </p:par>
                        <p:par>
                          <p:cTn fill="freeze" id="7">
                            <p:stCondLst>
                              <p:cond delay="3000"/>
                            </p:stCondLst>
                            <p:childTnLst>
                              <p:par>
                                <p:cTn fill="hold" id="8" nodeType="afterEffect" presetClass="entr" presetID="18" presetSubtype="9">
                                  <p:stCondLst>
                                    <p:cond delay="0"/>
                                  </p:stCondLst>
                                  <p:childTnLst>
                                    <p:set>
                                      <p:cBhvr>
                                        <p:cTn dur="1" fill="hold" id="9">
                                          <p:stCondLst>
                                            <p:cond delay="0"/>
                                          </p:stCondLst>
                                        </p:cTn>
                                        <p:tgtEl>
                                          <p:spTgt spid="6"/>
                                        </p:tgtEl>
                                        <p:attrNameLst>
                                          <p:attrName>style.visibility</p:attrName>
                                        </p:attrNameLst>
                                      </p:cBhvr>
                                      <p:to>
                                        <p:strVal val="visible"/>
                                      </p:to>
                                    </p:set>
                                    <p:animEffect filter="strips(upLeft)" transition="out">
                                      <p:cBhvr additive="repl">
                                        <p:cTn dur="500" fill="freeze" id="10"/>
                                        <p:tgtEl>
                                          <p:spTgt spid="6"/>
                                        </p:tgtEl>
                                      </p:cBhvr>
                                    </p:animEffect>
                                  </p:childTnLst>
                                </p:cTn>
                              </p:par>
                            </p:childTnLst>
                          </p:cTn>
                        </p:par>
                        <p:par>
                          <p:cTn fill="freeze" id="11">
                            <p:stCondLst>
                              <p:cond delay="3500"/>
                            </p:stCondLst>
                            <p:childTnLst>
                              <p:par>
                                <p:cTn fill="hold" id="12" nodeType="afterEffect" presetClass="entr" presetID="18" presetSubtype="3">
                                  <p:stCondLst>
                                    <p:cond delay="0"/>
                                  </p:stCondLst>
                                  <p:childTnLst>
                                    <p:set>
                                      <p:cBhvr>
                                        <p:cTn dur="1" fill="hold" id="13">
                                          <p:stCondLst>
                                            <p:cond delay="0"/>
                                          </p:stCondLst>
                                        </p:cTn>
                                        <p:tgtEl>
                                          <p:spTgt spid="4"/>
                                        </p:tgtEl>
                                        <p:attrNameLst>
                                          <p:attrName>style.visibility</p:attrName>
                                        </p:attrNameLst>
                                      </p:cBhvr>
                                      <p:to>
                                        <p:strVal val="visible"/>
                                      </p:to>
                                    </p:set>
                                    <p:animEffect filter="strips(upRight)" transition="out">
                                      <p:cBhvr additive="repl">
                                        <p:cTn dur="500" fill="freeze" id="14"/>
                                        <p:tgtEl>
                                          <p:spTgt spid="4"/>
                                        </p:tgtEl>
                                      </p:cBhvr>
                                    </p:animEffect>
                                  </p:childTnLst>
                                </p:cTn>
                              </p:par>
                            </p:childTnLst>
                          </p:cTn>
                        </p:par>
                        <p:par>
                          <p:cTn fill="freeze" id="15">
                            <p:stCondLst>
                              <p:cond delay="4000"/>
                            </p:stCondLst>
                            <p:childTnLst>
                              <p:par>
                                <p:cTn fill="hold" id="16" nodeType="afterEffect" presetClass="entr" presetID="18" presetSubtype="6">
                                  <p:stCondLst>
                                    <p:cond delay="0"/>
                                  </p:stCondLst>
                                  <p:childTnLst>
                                    <p:set>
                                      <p:cBhvr>
                                        <p:cTn dur="1" fill="hold" id="17">
                                          <p:stCondLst>
                                            <p:cond delay="0"/>
                                          </p:stCondLst>
                                        </p:cTn>
                                        <p:tgtEl>
                                          <p:spTgt spid="7"/>
                                        </p:tgtEl>
                                        <p:attrNameLst>
                                          <p:attrName>style.visibility</p:attrName>
                                        </p:attrNameLst>
                                      </p:cBhvr>
                                      <p:to>
                                        <p:strVal val="visible"/>
                                      </p:to>
                                    </p:set>
                                    <p:animEffect filter="strips(downRight)" transition="in">
                                      <p:cBhvr additive="repl">
                                        <p:cTn dur="500" fill="freeze" id="18"/>
                                        <p:tgtEl>
                                          <p:spTgt spid="7"/>
                                        </p:tgtEl>
                                      </p:cBhvr>
                                    </p:animEffect>
                                  </p:childTnLst>
                                </p:cTn>
                              </p:par>
                            </p:childTnLst>
                          </p:cTn>
                        </p:par>
                        <p:par>
                          <p:cTn fill="freeze" id="19">
                            <p:stCondLst>
                              <p:cond delay="4500"/>
                            </p:stCondLst>
                            <p:childTnLst>
                              <p:par>
                                <p:cTn fill="hold" id="20" nodeType="afterEffect" presetClass="entr" presetID="18" presetSubtype="12">
                                  <p:stCondLst>
                                    <p:cond delay="0"/>
                                  </p:stCondLst>
                                  <p:childTnLst>
                                    <p:set>
                                      <p:cBhvr>
                                        <p:cTn dur="6" fill="hold" id="21">
                                          <p:stCondLst>
                                            <p:cond delay="0"/>
                                          </p:stCondLst>
                                        </p:cTn>
                                        <p:tgtEl>
                                          <p:spTgt spid="5"/>
                                        </p:tgtEl>
                                        <p:attrNameLst>
                                          <p:attrName>style.visibility</p:attrName>
                                        </p:attrNameLst>
                                      </p:cBhvr>
                                      <p:to>
                                        <p:strVal val="visible"/>
                                      </p:to>
                                    </p:set>
                                    <p:animEffect filter="strips(downLeft)" transition="in">
                                      <p:cBhvr additive="repl">
                                        <p:cTn dur="3000" fill="freeze" id="22"/>
                                        <p:tgtEl>
                                          <p:spTgt spid="5"/>
                                        </p:tgtEl>
                                      </p:cBhvr>
                                    </p:animEffect>
                                  </p:childTnLst>
                                </p:cTn>
                              </p:par>
                            </p:childTnLst>
                          </p:cTn>
                        </p:par>
                        <p:par>
                          <p:cTn fill="freeze" id="23">
                            <p:stCondLst>
                              <p:cond delay="7500"/>
                            </p:stCondLst>
                            <p:childTnLst>
                              <p:par>
                                <p:cTn fill="hold" id="24" nodeType="afterEffect" presetClass="exit" presetID="4" presetSubtype="16">
                                  <p:stCondLst>
                                    <p:cond delay="0"/>
                                  </p:stCondLst>
                                  <p:childTnLst>
                                    <p:animEffect filter="box(in)" transition="out">
                                      <p:cBhvr additive="repl">
                                        <p:cTn dur="3000" fill="freeze" id="25"/>
                                        <p:tgtEl>
                                          <p:spTgt spid="3"/>
                                        </p:tgtEl>
                                      </p:cBhvr>
                                    </p:animEffect>
                                    <p:set>
                                      <p:cBhvr>
                                        <p:cTn dur="6" fill="hold" id="26">
                                          <p:stCondLst>
                                            <p:cond delay="2994"/>
                                          </p:stCondLst>
                                        </p:cTn>
                                        <p:tgtEl>
                                          <p:spTgt spid="3"/>
                                        </p:tgtEl>
                                        <p:attrNameLst>
                                          <p:attrName>style.visibility</p:attrName>
                                        </p:attrNameLst>
                                      </p:cBhvr>
                                      <p:to>
                                        <p:strVal val="hidden"/>
                                      </p:to>
                                    </p:set>
                                  </p:childTnLst>
                                </p:cTn>
                              </p:par>
                            </p:childTnLst>
                          </p:cTn>
                        </p:par>
                        <p:par>
                          <p:cTn fill="freeze" id="27">
                            <p:stCondLst>
                              <p:cond delay="10500"/>
                            </p:stCondLst>
                            <p:childTnLst>
                              <p:par>
                                <p:cTn fill="hold" id="28" nodeType="afterEffect" presetClass="entr" presetID="4" presetSubtype="16">
                                  <p:stCondLst>
                                    <p:cond delay="0"/>
                                  </p:stCondLst>
                                  <p:childTnLst>
                                    <p:set>
                                      <p:cBhvr>
                                        <p:cTn dur="6" fill="hold" id="29">
                                          <p:stCondLst>
                                            <p:cond delay="0"/>
                                          </p:stCondLst>
                                        </p:cTn>
                                        <p:tgtEl>
                                          <p:spTgt spid="8"/>
                                        </p:tgtEl>
                                        <p:attrNameLst>
                                          <p:attrName>style.visibility</p:attrName>
                                        </p:attrNameLst>
                                      </p:cBhvr>
                                      <p:to>
                                        <p:strVal val="visible"/>
                                      </p:to>
                                    </p:set>
                                    <p:animEffect filter="box(in)" transition="out">
                                      <p:cBhvr additive="repl">
                                        <p:cTn dur="3000" fill="freeze" id="30"/>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 name="TextShape 1"/>
          <p:cNvSpPr txBox="1"/>
          <p:nvPr/>
        </p:nvSpPr>
        <p:spPr>
          <a:xfrm>
            <a:off x="752400" y="540000"/>
            <a:ext cx="8607600" cy="1262520"/>
          </a:xfrm>
          <a:prstGeom prst="rect">
            <a:avLst/>
          </a:prstGeom>
        </p:spPr>
        <p:txBody>
          <a:bodyPr anchor="ctr" bIns="0" lIns="0" rIns="0" tIns="0" wrap="none"/>
          <a:p>
            <a:pPr algn="ctr"/>
            <a:r>
              <a:rPr lang="cs-CZ"/>
              <a:t>Průsečíky grafu funkce s osami</a:t>
            </a:r>
            <a:endParaRPr/>
          </a:p>
        </p:txBody>
      </p:sp>
      <p:sp>
        <p:nvSpPr>
          <p:cNvPr id="39" name="TextShape 2"/>
          <p:cNvSpPr txBox="1"/>
          <p:nvPr/>
        </p:nvSpPr>
        <p:spPr>
          <a:xfrm>
            <a:off x="740520" y="2101680"/>
            <a:ext cx="8979480" cy="4989960"/>
          </a:xfrm>
          <a:prstGeom prst="rect">
            <a:avLst/>
          </a:prstGeom>
        </p:spPr>
        <p:txBody>
          <a:bodyPr anchor="ctr" bIns="0" lIns="0" rIns="0" tIns="0" wrap="none"/>
          <a:p>
            <a:pPr algn="ctr"/>
            <a:r>
              <a:rPr lang="cs-CZ"/>
              <a:t>Průsečíky grafu s osami jsou velmi významné body. Všeobecně mají body na ose x y-ovou souřadnici 0 a x-ovou libovolnou – X[x; 0].</a:t>
            </a:r>
            <a:r>
              <a:rPr lang="cs-CZ"/>
              <a:t>
</a:t>
            </a:r>
            <a:r>
              <a:rPr lang="cs-CZ"/>
              <a:t>Body na ose y x-ovou souřadnici 0 a y-ovou libovolnou – Y[0; y].</a:t>
            </a:r>
            <a:endParaRPr/>
          </a:p>
        </p:txBody>
      </p:sp>
      <p:sp>
        <p:nvSpPr>
          <p:cNvPr id="40" name="CustomShape 3"/>
          <p:cNvSpPr/>
          <p:nvPr/>
        </p:nvSpPr>
        <p:spPr>
          <a:xfrm>
            <a:off x="9358920" y="36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740520" y="627480"/>
            <a:ext cx="8607600" cy="6463800"/>
          </a:xfrm>
          <a:prstGeom prst="rect">
            <a:avLst/>
          </a:prstGeom>
        </p:spPr>
        <p:txBody>
          <a:bodyPr anchor="ctr" bIns="0" lIns="0" rIns="0" tIns="0" wrap="none"/>
          <a:p>
            <a:pPr algn="ctr"/>
            <a:r>
              <a:rPr lang="cs-CZ"/>
              <a:t>A nyní se na některé funkce podíváme podrobněji.</a:t>
            </a:r>
            <a:endParaRPr/>
          </a:p>
          <a:p>
            <a:endParaRPr/>
          </a:p>
          <a:p>
            <a:pPr algn="ctr"/>
            <a:r>
              <a:rPr b="1" i="1" lang="cs-CZ"/>
              <a:t>Konstantní funkce</a:t>
            </a:r>
            <a:endParaRPr/>
          </a:p>
          <a:p>
            <a:endParaRPr/>
          </a:p>
          <a:p>
            <a:pPr algn="ctr"/>
            <a:r>
              <a:rPr b="1" i="1" lang="cs-CZ"/>
              <a:t>y = k</a:t>
            </a:r>
            <a:r>
              <a:rPr lang="cs-CZ"/>
              <a:t> , kde k je libovolné reálné číslo</a:t>
            </a:r>
            <a:endParaRPr/>
          </a:p>
          <a:p>
            <a:endParaRPr/>
          </a:p>
          <a:p>
            <a:pPr algn="ctr"/>
            <a:r>
              <a:rPr i="1" lang="cs-CZ"/>
              <a:t>Definičním oborem této funkce může být celá množina reálných čísel (nebo její libovolná podmnožina), protože ať zvolím x jakékoliv, předpis přiřadí y jedno konkrétní reálné číslo k, které je samo oborem hodnot této funkce.</a:t>
            </a:r>
            <a:endParaRPr/>
          </a:p>
        </p:txBody>
      </p:sp>
      <p:sp>
        <p:nvSpPr>
          <p:cNvPr id="42" name="CustomShape 2"/>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360" y="346680"/>
            <a:ext cx="9071640" cy="1172160"/>
          </a:xfrm>
          <a:prstGeom prst="rect">
            <a:avLst/>
          </a:prstGeom>
        </p:spPr>
        <p:txBody>
          <a:bodyPr anchor="ctr" bIns="0" lIns="0" rIns="0" tIns="0" wrap="none"/>
          <a:p>
            <a:pPr algn="ctr"/>
            <a:r>
              <a:rPr lang="cs-CZ"/>
              <a:t>Konstantní funkce</a:t>
            </a:r>
            <a:endParaRPr/>
          </a:p>
        </p:txBody>
      </p:sp>
      <p:sp>
        <p:nvSpPr>
          <p:cNvPr id="44" name="TextShape 2"/>
          <p:cNvSpPr txBox="1"/>
          <p:nvPr/>
        </p:nvSpPr>
        <p:spPr>
          <a:xfrm>
            <a:off x="504360" y="1769400"/>
            <a:ext cx="4426560" cy="4961520"/>
          </a:xfrm>
          <a:prstGeom prst="rect">
            <a:avLst/>
          </a:prstGeom>
        </p:spPr>
        <p:txBody>
          <a:bodyPr bIns="0" lIns="0" rIns="0" tIns="0" wrap="none"/>
          <a:p>
            <a:pPr>
              <a:buSzPct val="45000"/>
              <a:buFont typeface="StarSymbol"/>
              <a:buChar char=""/>
            </a:pPr>
            <a:r>
              <a:rPr lang="cs-CZ"/>
              <a:t>Tabulka hodnot</a:t>
            </a:r>
            <a:endParaRPr/>
          </a:p>
          <a:p>
            <a:endParaRPr/>
          </a:p>
          <a:p>
            <a:endParaRPr/>
          </a:p>
          <a:p>
            <a:endParaRPr/>
          </a:p>
          <a:p>
            <a:endParaRPr/>
          </a:p>
          <a:p>
            <a:pPr>
              <a:buSzPct val="45000"/>
              <a:buFont typeface="StarSymbol"/>
              <a:buChar char=""/>
            </a:pPr>
            <a:r>
              <a:rPr lang="cs-CZ"/>
              <a:t>Grafem je přímka, rovnoběžná s osou x, kde y = k (podle funkčního předpisu)</a:t>
            </a:r>
            <a:endParaRPr/>
          </a:p>
        </p:txBody>
      </p:sp>
      <p:sp>
        <p:nvSpPr>
          <p:cNvPr id="45"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504360" y="346680"/>
            <a:ext cx="9071640" cy="6366600"/>
          </a:xfrm>
          <a:prstGeom prst="rect">
            <a:avLst/>
          </a:prstGeom>
        </p:spPr>
        <p:txBody>
          <a:bodyPr bIns="0" lIns="0" rIns="0" tIns="0" wrap="none"/>
          <a:p>
            <a:pPr algn="ctr"/>
            <a:r>
              <a:rPr b="1" i="1" lang="es-ES" sz="3200"/>
              <a:t>Lineární funkce</a:t>
            </a:r>
            <a:endParaRPr/>
          </a:p>
          <a:p>
            <a:endParaRPr/>
          </a:p>
          <a:p>
            <a:r>
              <a:rPr b="1" i="1" lang="es-ES" sz="3200"/>
              <a:t>y = a * x + b </a:t>
            </a:r>
            <a:r>
              <a:rPr lang="es-ES" sz="3200"/>
              <a:t>, kde </a:t>
            </a:r>
            <a:r>
              <a:rPr b="1" i="1" lang="es-ES" sz="3200"/>
              <a:t>a</a:t>
            </a:r>
            <a:r>
              <a:rPr lang="es-ES" sz="3200"/>
              <a:t> je libovolné reálné číslo kromě nuly (protože pro a=0 se jedná o konstatní funkci) a </a:t>
            </a:r>
            <a:r>
              <a:rPr b="1" i="1" lang="es-ES" sz="3200"/>
              <a:t>b</a:t>
            </a:r>
            <a:r>
              <a:rPr lang="es-ES" sz="3200"/>
              <a:t> je libovolné reálné číslo</a:t>
            </a:r>
            <a:endParaRPr/>
          </a:p>
          <a:p>
            <a:endParaRPr/>
          </a:p>
          <a:p>
            <a:r>
              <a:rPr i="1" lang="es-ES" sz="3200"/>
              <a:t>Definičním oborem této funkce může být celá množina reálných čísel (nebo její libovolná podmnožina), protože v předpisu mohu zvolit za x jakékoliv číslo a předpis přiřadí y jeho a-násobek zvětšený o číslo b. Oborem hodnot je množina reálných čísel (nebo její podmnožina v závislosti na definičním oboru).</a:t>
            </a:r>
            <a:endParaRPr/>
          </a:p>
        </p:txBody>
      </p:sp>
      <p:sp>
        <p:nvSpPr>
          <p:cNvPr id="47" name="CustomShape 2"/>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504360" y="346680"/>
            <a:ext cx="9071640" cy="1172160"/>
          </a:xfrm>
          <a:prstGeom prst="rect">
            <a:avLst/>
          </a:prstGeom>
        </p:spPr>
        <p:txBody>
          <a:bodyPr anchor="ctr" bIns="0" lIns="0" rIns="0" tIns="0" wrap="none"/>
          <a:p>
            <a:pPr algn="ctr"/>
            <a:r>
              <a:rPr lang="cs-CZ"/>
              <a:t>Lineární funkce y = 4 * x - 3</a:t>
            </a:r>
            <a:endParaRPr/>
          </a:p>
        </p:txBody>
      </p:sp>
      <p:sp>
        <p:nvSpPr>
          <p:cNvPr id="49" name="TextShape 2"/>
          <p:cNvSpPr txBox="1"/>
          <p:nvPr/>
        </p:nvSpPr>
        <p:spPr>
          <a:xfrm>
            <a:off x="504360" y="1769400"/>
            <a:ext cx="4426560" cy="4899240"/>
          </a:xfrm>
          <a:prstGeom prst="rect">
            <a:avLst/>
          </a:prstGeom>
        </p:spPr>
        <p:txBody>
          <a:bodyPr bIns="0" lIns="0" rIns="0" tIns="0" wrap="none"/>
          <a:p>
            <a:pPr>
              <a:buSzPct val="45000"/>
              <a:buFont typeface="StarSymbol"/>
              <a:buChar char=""/>
            </a:pPr>
            <a:r>
              <a:rPr lang="cs-CZ"/>
              <a:t>Tabulka hodnot</a:t>
            </a:r>
            <a:endParaRPr/>
          </a:p>
          <a:p>
            <a:endParaRPr/>
          </a:p>
          <a:p>
            <a:endParaRPr/>
          </a:p>
          <a:p>
            <a:endParaRPr/>
          </a:p>
          <a:p>
            <a:endParaRPr/>
          </a:p>
          <a:p>
            <a:pPr>
              <a:buSzPct val="45000"/>
              <a:buFont typeface="StarSymbol"/>
              <a:buChar char=""/>
            </a:pPr>
            <a:r>
              <a:rPr lang="cs-CZ"/>
              <a:t>Grafem je přímka</a:t>
            </a:r>
            <a:endParaRPr/>
          </a:p>
        </p:txBody>
      </p:sp>
      <p:sp>
        <p:nvSpPr>
          <p:cNvPr id="50"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504360" y="346680"/>
            <a:ext cx="9071640" cy="1172160"/>
          </a:xfrm>
          <a:prstGeom prst="rect">
            <a:avLst/>
          </a:prstGeom>
        </p:spPr>
        <p:txBody>
          <a:bodyPr anchor="ctr" bIns="0" lIns="0" rIns="0" tIns="0" wrap="none"/>
          <a:p>
            <a:pPr algn="ctr"/>
            <a:r>
              <a:rPr lang="cs-CZ"/>
              <a:t>Lineární funkce y = -3 * x + 2</a:t>
            </a:r>
            <a:endParaRPr/>
          </a:p>
        </p:txBody>
      </p:sp>
      <p:sp>
        <p:nvSpPr>
          <p:cNvPr id="52" name="TextShape 2"/>
          <p:cNvSpPr txBox="1"/>
          <p:nvPr/>
        </p:nvSpPr>
        <p:spPr>
          <a:xfrm>
            <a:off x="504360" y="1769400"/>
            <a:ext cx="4426560" cy="4899240"/>
          </a:xfrm>
          <a:prstGeom prst="rect">
            <a:avLst/>
          </a:prstGeom>
        </p:spPr>
        <p:txBody>
          <a:bodyPr bIns="0" lIns="0" rIns="0" tIns="0" wrap="none"/>
          <a:p>
            <a:pPr>
              <a:buSzPct val="45000"/>
              <a:buFont typeface="StarSymbol"/>
              <a:buChar char=""/>
            </a:pPr>
            <a:r>
              <a:rPr lang="cs-CZ"/>
              <a:t>Tabulka hodnot</a:t>
            </a:r>
            <a:endParaRPr/>
          </a:p>
          <a:p>
            <a:endParaRPr/>
          </a:p>
          <a:p>
            <a:endParaRPr/>
          </a:p>
          <a:p>
            <a:endParaRPr/>
          </a:p>
          <a:p>
            <a:endParaRPr/>
          </a:p>
          <a:p>
            <a:pPr>
              <a:buSzPct val="45000"/>
              <a:buFont typeface="StarSymbol"/>
              <a:buChar char=""/>
            </a:pPr>
            <a:r>
              <a:rPr lang="cs-CZ"/>
              <a:t>Grafem je přímka</a:t>
            </a:r>
            <a:endParaRPr/>
          </a:p>
        </p:txBody>
      </p:sp>
      <p:sp>
        <p:nvSpPr>
          <p:cNvPr id="53"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740520" y="627480"/>
            <a:ext cx="8607600" cy="1262520"/>
          </a:xfrm>
          <a:prstGeom prst="rect">
            <a:avLst/>
          </a:prstGeom>
        </p:spPr>
        <p:txBody>
          <a:bodyPr anchor="ctr" bIns="0" lIns="0" rIns="0" tIns="0" wrap="none"/>
          <a:p>
            <a:pPr algn="ctr"/>
            <a:r>
              <a:rPr lang="cs-CZ"/>
              <a:t>Vlastnosti lineárních funkcí</a:t>
            </a:r>
            <a:endParaRPr/>
          </a:p>
        </p:txBody>
      </p:sp>
      <p:sp>
        <p:nvSpPr>
          <p:cNvPr id="55" name="TextShape 2"/>
          <p:cNvSpPr txBox="1"/>
          <p:nvPr/>
        </p:nvSpPr>
        <p:spPr>
          <a:xfrm>
            <a:off x="740520" y="2101680"/>
            <a:ext cx="8607600" cy="4989960"/>
          </a:xfrm>
          <a:prstGeom prst="rect">
            <a:avLst/>
          </a:prstGeom>
        </p:spPr>
        <p:txBody>
          <a:bodyPr anchor="ctr" bIns="0" lIns="0" rIns="0" tIns="0" wrap="none"/>
          <a:p>
            <a:pPr algn="ctr"/>
            <a:r>
              <a:rPr lang="cs-CZ"/>
              <a:t>Vlastnosti lineárních funkcí, vliv parametrů </a:t>
            </a:r>
            <a:r>
              <a:rPr b="1" i="1" lang="cs-CZ"/>
              <a:t>a</a:t>
            </a:r>
            <a:r>
              <a:rPr lang="cs-CZ"/>
              <a:t> a </a:t>
            </a:r>
            <a:r>
              <a:rPr b="1" i="1" lang="cs-CZ"/>
              <a:t>b </a:t>
            </a:r>
            <a:r>
              <a:rPr b="1" i="1" lang="cs-CZ"/>
              <a:t>
</a:t>
            </a:r>
            <a:r>
              <a:rPr lang="cs-CZ"/>
              <a:t>v předpisu y = a * x + b se dá nejlépe vyzkoušet na následujícím příkladu:</a:t>
            </a:r>
            <a:endParaRPr/>
          </a:p>
          <a:p>
            <a:endParaRPr/>
          </a:p>
          <a:p>
            <a:pPr algn="ctr"/>
            <a:r>
              <a:rPr lang="cs-CZ">
                <a:hlinkClick r:id="rId1"/>
              </a:rPr>
              <a:t>/home/vvotruba/Dokumenty/linfce.ods</a:t>
            </a:r>
            <a:endParaRPr/>
          </a:p>
        </p:txBody>
      </p:sp>
      <p:sp>
        <p:nvSpPr>
          <p:cNvPr id="56"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540000" y="0"/>
            <a:ext cx="9071640" cy="1172160"/>
          </a:xfrm>
          <a:prstGeom prst="rect">
            <a:avLst/>
          </a:prstGeom>
        </p:spPr>
        <p:txBody>
          <a:bodyPr anchor="ctr" bIns="0" lIns="0" rIns="0" tIns="0" wrap="none"/>
          <a:p>
            <a:pPr algn="ctr"/>
            <a:r>
              <a:rPr lang="cs-CZ"/>
              <a:t>Vlastnosti lineárních funkcí</a:t>
            </a:r>
            <a:endParaRPr/>
          </a:p>
        </p:txBody>
      </p:sp>
      <p:sp>
        <p:nvSpPr>
          <p:cNvPr id="58" name="TextShape 2"/>
          <p:cNvSpPr txBox="1"/>
          <p:nvPr/>
        </p:nvSpPr>
        <p:spPr>
          <a:xfrm>
            <a:off x="504360" y="1159200"/>
            <a:ext cx="9071640" cy="4899240"/>
          </a:xfrm>
          <a:prstGeom prst="rect">
            <a:avLst/>
          </a:prstGeom>
        </p:spPr>
        <p:txBody>
          <a:bodyPr bIns="0" lIns="0" rIns="0" tIns="0" wrap="none"/>
          <a:p>
            <a:r>
              <a:rPr b="1" i="1" lang="es-ES"/>
              <a:t>y = a * x + b</a:t>
            </a:r>
            <a:endParaRPr/>
          </a:p>
          <a:p>
            <a:endParaRPr/>
          </a:p>
          <a:p>
            <a:r>
              <a:rPr b="1" lang="es-ES"/>
              <a:t>Shrnutí:</a:t>
            </a:r>
            <a:endParaRPr/>
          </a:p>
          <a:p>
            <a:r>
              <a:rPr lang="es-ES"/>
              <a:t>Parametr </a:t>
            </a:r>
            <a:r>
              <a:rPr b="1" i="1" lang="es-ES"/>
              <a:t>b </a:t>
            </a:r>
            <a:r>
              <a:rPr lang="es-ES"/>
              <a:t>má vliv na posun funkce na ose y, jeho hodnota přímo udává průsečík grafu funkce s osou y.</a:t>
            </a:r>
            <a:endParaRPr/>
          </a:p>
          <a:p>
            <a:r>
              <a:rPr lang="es-ES"/>
              <a:t>Parametr </a:t>
            </a:r>
            <a:r>
              <a:rPr b="1" lang="es-ES"/>
              <a:t>a</a:t>
            </a:r>
            <a:r>
              <a:rPr lang="es-ES"/>
              <a:t> má vliv na sklon grafu funkce, pro kladné </a:t>
            </a:r>
            <a:r>
              <a:rPr b="1" i="1" lang="es-ES"/>
              <a:t>a</a:t>
            </a:r>
            <a:r>
              <a:rPr lang="es-ES"/>
              <a:t> je </a:t>
            </a:r>
            <a:r>
              <a:rPr b="1" i="1" lang="es-ES"/>
              <a:t>y</a:t>
            </a:r>
            <a:r>
              <a:rPr lang="es-ES"/>
              <a:t> (funkční hodnota) se zvyšujícím se (rostoucím) </a:t>
            </a:r>
            <a:r>
              <a:rPr b="1" i="1" lang="es-ES"/>
              <a:t>x</a:t>
            </a:r>
            <a:r>
              <a:rPr lang="es-ES"/>
              <a:t> také zvyšující se (rostoucí) a pro záporné </a:t>
            </a:r>
            <a:r>
              <a:rPr b="1" i="1" lang="es-ES"/>
              <a:t>a</a:t>
            </a:r>
            <a:r>
              <a:rPr lang="es-ES"/>
              <a:t> je </a:t>
            </a:r>
            <a:r>
              <a:rPr b="1" i="1" lang="es-ES"/>
              <a:t>y</a:t>
            </a:r>
            <a:r>
              <a:rPr lang="es-ES"/>
              <a:t> se zvyšujícím se </a:t>
            </a:r>
            <a:r>
              <a:rPr b="1" i="1" lang="es-ES"/>
              <a:t>x</a:t>
            </a:r>
            <a:r>
              <a:rPr lang="es-ES"/>
              <a:t> zmenšující se (klesající).</a:t>
            </a:r>
            <a:endParaRPr/>
          </a:p>
          <a:p>
            <a:r>
              <a:rPr b="1" lang="es-ES"/>
              <a:t>Závěr:</a:t>
            </a:r>
            <a:endParaRPr/>
          </a:p>
          <a:p>
            <a:r>
              <a:rPr b="1" i="1" lang="es-ES"/>
              <a:t>Pro kladné a</a:t>
            </a:r>
            <a:r>
              <a:rPr lang="es-ES"/>
              <a:t> říkáme, že funkce je </a:t>
            </a:r>
            <a:r>
              <a:rPr b="1" i="1" lang="es-ES"/>
              <a:t>rostoucí</a:t>
            </a:r>
            <a:r>
              <a:rPr lang="es-ES"/>
              <a:t>, a pro </a:t>
            </a:r>
            <a:r>
              <a:rPr b="1" i="1" lang="es-ES"/>
              <a:t>záporné a </a:t>
            </a:r>
            <a:r>
              <a:rPr lang="es-ES"/>
              <a:t>říkáme, že funkce je </a:t>
            </a:r>
            <a:r>
              <a:rPr b="1" i="1" lang="es-ES"/>
              <a:t>klesající</a:t>
            </a:r>
            <a:r>
              <a:rPr lang="es-ES"/>
              <a:t>.</a:t>
            </a:r>
            <a:endParaRPr/>
          </a:p>
        </p:txBody>
      </p:sp>
      <p:sp>
        <p:nvSpPr>
          <p:cNvPr id="59"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752400" y="540000"/>
            <a:ext cx="8607600" cy="1262520"/>
          </a:xfrm>
          <a:prstGeom prst="rect">
            <a:avLst/>
          </a:prstGeom>
        </p:spPr>
        <p:txBody>
          <a:bodyPr anchor="ctr" bIns="0" lIns="0" rIns="0" tIns="0" wrap="none"/>
          <a:p>
            <a:pPr algn="ctr"/>
            <a:r>
              <a:rPr lang="cs-CZ"/>
              <a:t>Průsečíky grafu lineární funkce </a:t>
            </a:r>
            <a:r>
              <a:rPr lang="cs-CZ"/>
              <a:t>
</a:t>
            </a:r>
            <a:r>
              <a:rPr lang="cs-CZ"/>
              <a:t>s osami</a:t>
            </a:r>
            <a:endParaRPr/>
          </a:p>
        </p:txBody>
      </p:sp>
      <p:sp>
        <p:nvSpPr>
          <p:cNvPr id="61" name="TextShape 2"/>
          <p:cNvSpPr txBox="1"/>
          <p:nvPr/>
        </p:nvSpPr>
        <p:spPr>
          <a:xfrm>
            <a:off x="740520" y="2101680"/>
            <a:ext cx="8979480" cy="4989960"/>
          </a:xfrm>
          <a:prstGeom prst="rect">
            <a:avLst/>
          </a:prstGeom>
        </p:spPr>
        <p:txBody>
          <a:bodyPr anchor="ctr" bIns="0" lIns="0" rIns="0" tIns="0" wrap="none"/>
          <a:p>
            <a:pPr algn="ctr"/>
            <a:r>
              <a:rPr lang="cs-CZ"/>
              <a:t>Průsečíky grafu s osami jsou velmi významné body. Všeobecně mají body na ose x y-ovou souřadnici 0 a x-ovou libovolnou – X[x; 0], </a:t>
            </a:r>
            <a:r>
              <a:rPr lang="cs-CZ"/>
              <a:t>
</a:t>
            </a:r>
            <a:r>
              <a:rPr lang="cs-CZ"/>
              <a:t>v předpisu y = a * x + b bude y = 0, tedy 0 = a* x + b, </a:t>
            </a:r>
            <a:r>
              <a:rPr i="1" lang="cs-CZ"/>
              <a:t>průsečík s osou x je X[-b/a; 0].</a:t>
            </a:r>
            <a:endParaRPr/>
          </a:p>
          <a:p>
            <a:pPr algn="ctr"/>
            <a:r>
              <a:rPr lang="cs-CZ"/>
              <a:t>Body na ose y x-ovou souřadnici 0 a y-ovou libovolnou – Y[0; y], </a:t>
            </a:r>
            <a:r>
              <a:rPr lang="cs-CZ"/>
              <a:t>
</a:t>
            </a:r>
            <a:r>
              <a:rPr lang="cs-CZ"/>
              <a:t>v předpisu y = a * x + b bude x = 0, tedy y = b,</a:t>
            </a:r>
            <a:endParaRPr/>
          </a:p>
          <a:p>
            <a:pPr algn="ctr"/>
            <a:r>
              <a:rPr i="1" lang="cs-CZ"/>
              <a:t>Průsečík s osou y je Y[0; b]</a:t>
            </a:r>
            <a:r>
              <a:rPr lang="cs-CZ"/>
              <a:t>.</a:t>
            </a:r>
            <a:endParaRPr/>
          </a:p>
        </p:txBody>
      </p:sp>
      <p:sp>
        <p:nvSpPr>
          <p:cNvPr id="62"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63" name=""/>
          <p:cNvPicPr/>
          <p:nvPr/>
        </p:nvPicPr>
        <p:blipFill>
          <a:blip r:embed="rId1"/>
          <a:stretch>
            <a:fillRect/>
          </a:stretch>
        </p:blipFill>
        <p:spPr>
          <a:xfrm>
            <a:off x="454320" y="0"/>
            <a:ext cx="8905680" cy="3790440"/>
          </a:xfrm>
          <a:prstGeom prst="rect">
            <a:avLst/>
          </a:prstGeom>
        </p:spPr>
      </p:pic>
      <p:sp>
        <p:nvSpPr>
          <p:cNvPr id="64" name="TextShape 1"/>
          <p:cNvSpPr txBox="1"/>
          <p:nvPr/>
        </p:nvSpPr>
        <p:spPr>
          <a:xfrm>
            <a:off x="901080" y="4120920"/>
            <a:ext cx="7000560" cy="3148200"/>
          </a:xfrm>
          <a:prstGeom prst="rect">
            <a:avLst/>
          </a:prstGeom>
        </p:spPr>
        <p:txBody>
          <a:bodyPr bIns="0" lIns="0" rIns="0" tIns="0" wrap="none"/>
          <a:p>
            <a:r>
              <a:rPr lang="cs-CZ" sz="2800"/>
              <a:t>Kdybychom chtěli určit funkci ceny poštovného </a:t>
            </a:r>
            <a:r>
              <a:rPr lang="cs-CZ" sz="2800"/>
              <a:t>
</a:t>
            </a:r>
            <a:r>
              <a:rPr lang="cs-CZ" sz="2800"/>
              <a:t>v závislosti na hmotnosti zásilky (za podmínky </a:t>
            </a:r>
            <a:endParaRPr/>
          </a:p>
          <a:p>
            <a:r>
              <a:rPr lang="cs-CZ" sz="2800"/>
              <a:t>dodržení rozměrů obyčejného psaní), dostaneme:</a:t>
            </a:r>
            <a:endParaRPr/>
          </a:p>
          <a:p>
            <a:endParaRPr/>
          </a:p>
          <a:p>
            <a:r>
              <a:rPr lang="cs-CZ" sz="2800"/>
              <a:t>y = 12, pro x od nuly (bez) do 50 g (včetně)</a:t>
            </a:r>
            <a:endParaRPr/>
          </a:p>
          <a:p>
            <a:r>
              <a:rPr lang="cs-CZ" sz="2800"/>
              <a:t>y = 14, pro x od 50 g (bez) do 100 g (včetně)</a:t>
            </a:r>
            <a:endParaRPr/>
          </a:p>
          <a:p>
            <a:r>
              <a:rPr lang="cs-CZ" sz="2800"/>
              <a:t>y = 18, pro x od 100 g (bez) do 500 g (včetně)</a:t>
            </a:r>
            <a:endParaRPr/>
          </a:p>
          <a:p>
            <a:r>
              <a:rPr lang="cs-CZ" sz="2800"/>
              <a:t>y = 24, pro x od 500 g (bez) do 1000 g (včetně)</a:t>
            </a:r>
            <a:endParaRPr/>
          </a:p>
        </p:txBody>
      </p:sp>
      <p:sp>
        <p:nvSpPr>
          <p:cNvPr id="65" name="CustomShape 2"/>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timing>
    <p:tnLst>
      <p:par>
        <p:cTn dur="indefinite" id="107" nodeType="tmRoot" restart="never">
          <p:childTnLst>
            <p:seq>
              <p:cTn id="108" nodeType="mainSeq">
                <p:childTnLst>
                  <p:par>
                    <p:cTn fill="freeze" id="109">
                      <p:stCondLst>
                        <p:cond delay="indefinite"/>
                      </p:stCondLst>
                      <p:childTnLst>
                        <p:par>
                          <p:cTn fill="freeze" id="110">
                            <p:stCondLst>
                              <p:cond delay="0"/>
                            </p:stCondLst>
                            <p:childTnLst>
                              <p:par>
                                <p:cTn fill="hold" id="111" nodeType="clickEffect" presetClass="entr" presetID="4" presetSubtype="16">
                                  <p:stCondLst>
                                    <p:cond delay="0"/>
                                  </p:stCondLst>
                                  <p:childTnLst>
                                    <p:set>
                                      <p:cBhvr>
                                        <p:cTn dur="6" fill="hold" id="112">
                                          <p:stCondLst>
                                            <p:cond delay="0"/>
                                          </p:stCondLst>
                                        </p:cTn>
                                        <p:tgtEl>
                                          <p:spTgt spid="64"/>
                                        </p:tgtEl>
                                        <p:attrNameLst>
                                          <p:attrName>style.visibility</p:attrName>
                                        </p:attrNameLst>
                                      </p:cBhvr>
                                      <p:to>
                                        <p:strVal val="visible"/>
                                      </p:to>
                                    </p:set>
                                    <p:animEffect filter="box(in)" transition="out">
                                      <p:cBhvr additive="repl">
                                        <p:cTn dur="3000" fill="freeze" id="113"/>
                                        <p:tgtEl>
                                          <p:spTgt spid="6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 name="TextShape 1"/>
          <p:cNvSpPr txBox="1"/>
          <p:nvPr/>
        </p:nvSpPr>
        <p:spPr>
          <a:xfrm>
            <a:off x="740520" y="627480"/>
            <a:ext cx="8607600" cy="6463800"/>
          </a:xfrm>
          <a:prstGeom prst="rect">
            <a:avLst/>
          </a:prstGeom>
        </p:spPr>
        <p:txBody>
          <a:bodyPr anchor="ctr" bIns="0" lIns="0" rIns="0" tIns="0" wrap="none"/>
          <a:p>
            <a:pPr algn="ctr"/>
            <a:r>
              <a:rPr lang="cs-CZ"/>
              <a:t>Obsah:</a:t>
            </a:r>
            <a:endParaRPr/>
          </a:p>
          <a:p>
            <a:endParaRPr/>
          </a:p>
          <a:p>
            <a:pPr algn="ctr"/>
            <a:r>
              <a:rPr lang="cs-CZ">
                <a:solidFill>
                  <a:srgbClr val="000080"/>
                </a:solidFill>
                <a:hlinkClick r:id="rId1"/>
              </a:rPr>
              <a:t>Definice funkce</a:t>
            </a:r>
            <a:endParaRPr/>
          </a:p>
          <a:p>
            <a:pPr algn="ctr"/>
            <a:r>
              <a:rPr lang="cs-CZ">
                <a:solidFill>
                  <a:srgbClr val="000080"/>
                </a:solidFill>
                <a:hlinkClick r:id="rId2"/>
              </a:rPr>
              <a:t>Grafické znázornění funkce</a:t>
            </a:r>
            <a:endParaRPr/>
          </a:p>
          <a:p>
            <a:pPr algn="ctr"/>
            <a:r>
              <a:rPr lang="cs-CZ">
                <a:solidFill>
                  <a:srgbClr val="000080"/>
                </a:solidFill>
                <a:hlinkClick r:id="rId3"/>
              </a:rPr>
              <a:t>Konstantní funkce</a:t>
            </a:r>
            <a:endParaRPr/>
          </a:p>
          <a:p>
            <a:pPr algn="ctr"/>
            <a:r>
              <a:rPr lang="cs-CZ">
                <a:solidFill>
                  <a:srgbClr val="000080"/>
                </a:solidFill>
                <a:hlinkClick r:id="rId4"/>
              </a:rPr>
              <a:t>Lineární funkce</a:t>
            </a:r>
            <a:endParaRPr/>
          </a:p>
          <a:p>
            <a:pPr algn="ctr"/>
            <a:r>
              <a:rPr lang="cs-CZ">
                <a:solidFill>
                  <a:srgbClr val="000080"/>
                </a:solidFill>
                <a:hlinkClick r:id="rId5"/>
              </a:rPr>
              <a:t>Vlastnosti lineárních funkcí</a:t>
            </a:r>
            <a:endParaRPr/>
          </a:p>
          <a:p>
            <a:pPr algn="ctr"/>
            <a:r>
              <a:rPr lang="cs-CZ">
                <a:solidFill>
                  <a:srgbClr val="000080"/>
                </a:solidFill>
                <a:hlinkClick r:id="rId6"/>
              </a:rPr>
              <a:t>Lineární funkce - příklady</a:t>
            </a:r>
            <a:endParaRPr/>
          </a:p>
          <a:p>
            <a:pPr algn="ctr"/>
            <a:r>
              <a:rPr lang="cs-CZ">
                <a:solidFill>
                  <a:srgbClr val="000080"/>
                </a:solidFill>
                <a:hlinkClick r:id="rId7"/>
              </a:rPr>
              <a:t>Zdroje</a:t>
            </a:r>
            <a:endParaRPr/>
          </a:p>
          <a:p>
            <a:endParaRPr/>
          </a:p>
          <a:p>
            <a:pPr algn="ctr"/>
            <a:r>
              <a:rPr lang="cs-CZ">
                <a:solidFill>
                  <a:srgbClr val="000080"/>
                </a:solidFill>
              </a:rPr>
              <a:t>Návrat na tento snímek s obsahem</a:t>
            </a:r>
            <a:endParaRPr/>
          </a:p>
        </p:txBody>
      </p:sp>
      <p:sp>
        <p:nvSpPr>
          <p:cNvPr id="10" name="CustomShape 2"/>
          <p:cNvSpPr/>
          <p:nvPr/>
        </p:nvSpPr>
        <p:spPr>
          <a:xfrm>
            <a:off x="1260000" y="576000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TextShape 1"/>
          <p:cNvSpPr txBox="1"/>
          <p:nvPr/>
        </p:nvSpPr>
        <p:spPr>
          <a:xfrm>
            <a:off x="504360" y="346320"/>
            <a:ext cx="9071640" cy="1172160"/>
          </a:xfrm>
          <a:prstGeom prst="rect">
            <a:avLst/>
          </a:prstGeom>
        </p:spPr>
        <p:txBody>
          <a:bodyPr anchor="ctr" bIns="0" lIns="0" rIns="0" tIns="0" wrap="none"/>
          <a:p>
            <a:pPr algn="ctr"/>
            <a:r>
              <a:rPr lang="cs-CZ"/>
              <a:t>Graf funkce ceny obyčejného psaní</a:t>
            </a:r>
            <a:endParaRPr/>
          </a:p>
        </p:txBody>
      </p:sp>
      <p:sp>
        <p:nvSpPr>
          <p:cNvPr id="67" name="TextShape 2"/>
          <p:cNvSpPr txBox="1"/>
          <p:nvPr/>
        </p:nvSpPr>
        <p:spPr>
          <a:xfrm>
            <a:off x="672840" y="6940440"/>
            <a:ext cx="9227160" cy="366120"/>
          </a:xfrm>
          <a:prstGeom prst="rect">
            <a:avLst/>
          </a:prstGeom>
        </p:spPr>
        <p:txBody>
          <a:bodyPr bIns="0" lIns="0" rIns="0" tIns="0" wrap="none"/>
          <a:p>
            <a:r>
              <a:rPr lang="cs-CZ" sz="2600"/>
              <a:t>POZOR: Levé krajní hodnoty jednotlivých úseček do grafu nepatří! </a:t>
            </a:r>
            <a:endParaRPr/>
          </a:p>
        </p:txBody>
      </p:sp>
      <p:sp>
        <p:nvSpPr>
          <p:cNvPr id="68"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 name="TextShape 1"/>
          <p:cNvSpPr txBox="1"/>
          <p:nvPr/>
        </p:nvSpPr>
        <p:spPr>
          <a:xfrm>
            <a:off x="6480000" y="1161360"/>
            <a:ext cx="3635640" cy="5498640"/>
          </a:xfrm>
          <a:prstGeom prst="rect">
            <a:avLst/>
          </a:prstGeom>
        </p:spPr>
        <p:txBody>
          <a:bodyPr bIns="0" lIns="0" rIns="0" tIns="0" wrap="none"/>
          <a:p>
            <a:r>
              <a:rPr i="1" lang="es-ES" sz="3000"/>
              <a:t>bez čekání</a:t>
            </a:r>
            <a:endParaRPr/>
          </a:p>
          <a:p>
            <a:endParaRPr/>
          </a:p>
          <a:p>
            <a:r>
              <a:rPr lang="es-ES" sz="3000"/>
              <a:t>Praha – venkov</a:t>
            </a:r>
            <a:endParaRPr/>
          </a:p>
          <a:p>
            <a:r>
              <a:rPr lang="es-ES" sz="3000"/>
              <a:t>y = 23,9 * x + 40</a:t>
            </a:r>
            <a:endParaRPr/>
          </a:p>
          <a:p>
            <a:endParaRPr/>
          </a:p>
          <a:p>
            <a:r>
              <a:rPr lang="es-ES" sz="3000"/>
              <a:t>Praha – Praha</a:t>
            </a:r>
            <a:endParaRPr/>
          </a:p>
          <a:p>
            <a:r>
              <a:rPr lang="es-ES" sz="3000"/>
              <a:t>y = 12 * x + 40</a:t>
            </a:r>
            <a:endParaRPr/>
          </a:p>
          <a:p>
            <a:endParaRPr/>
          </a:p>
          <a:p>
            <a:r>
              <a:rPr lang="es-ES" sz="3000"/>
              <a:t>Praha – venkov (mikrobus)</a:t>
            </a:r>
            <a:endParaRPr/>
          </a:p>
          <a:p>
            <a:r>
              <a:rPr lang="es-ES" sz="3000"/>
              <a:t>y = 28 * x + 40</a:t>
            </a:r>
            <a:endParaRPr/>
          </a:p>
        </p:txBody>
      </p:sp>
      <p:pic>
        <p:nvPicPr>
          <p:cNvPr descr="" id="70" name=""/>
          <p:cNvPicPr/>
          <p:nvPr/>
        </p:nvPicPr>
        <p:blipFill>
          <a:blip r:embed="rId1"/>
          <a:stretch>
            <a:fillRect/>
          </a:stretch>
        </p:blipFill>
        <p:spPr>
          <a:xfrm>
            <a:off x="540000" y="1055880"/>
            <a:ext cx="5952600" cy="6324120"/>
          </a:xfrm>
          <a:prstGeom prst="rect">
            <a:avLst/>
          </a:prstGeom>
        </p:spPr>
      </p:pic>
      <p:sp>
        <p:nvSpPr>
          <p:cNvPr id="71" name="TextShape 2"/>
          <p:cNvSpPr txBox="1"/>
          <p:nvPr/>
        </p:nvSpPr>
        <p:spPr>
          <a:xfrm>
            <a:off x="648360" y="0"/>
            <a:ext cx="9071640" cy="1172160"/>
          </a:xfrm>
          <a:prstGeom prst="rect">
            <a:avLst/>
          </a:prstGeom>
        </p:spPr>
        <p:txBody>
          <a:bodyPr anchor="ctr" bIns="0" lIns="0" rIns="0" tIns="0" wrap="none"/>
          <a:p>
            <a:pPr algn="ctr"/>
            <a:r>
              <a:rPr lang="cs-CZ"/>
              <a:t>Kolik zaplatit za taxi?</a:t>
            </a:r>
            <a:endParaRPr/>
          </a:p>
        </p:txBody>
      </p:sp>
      <p:sp>
        <p:nvSpPr>
          <p:cNvPr id="72"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TextShape 1"/>
          <p:cNvSpPr txBox="1"/>
          <p:nvPr/>
        </p:nvSpPr>
        <p:spPr>
          <a:xfrm>
            <a:off x="504360" y="346320"/>
            <a:ext cx="9071640" cy="1172160"/>
          </a:xfrm>
          <a:prstGeom prst="rect">
            <a:avLst/>
          </a:prstGeom>
        </p:spPr>
        <p:txBody>
          <a:bodyPr anchor="ctr" bIns="0" lIns="0" rIns="0" tIns="0" wrap="none"/>
          <a:p>
            <a:pPr algn="ctr"/>
            <a:r>
              <a:rPr lang="cs-CZ"/>
              <a:t>Kolik zaplatit za taxi?</a:t>
            </a:r>
            <a:endParaRPr/>
          </a:p>
        </p:txBody>
      </p:sp>
      <p:sp>
        <p:nvSpPr>
          <p:cNvPr id="74" name="TextShape 2"/>
          <p:cNvSpPr txBox="1"/>
          <p:nvPr/>
        </p:nvSpPr>
        <p:spPr>
          <a:xfrm>
            <a:off x="975600" y="1608840"/>
            <a:ext cx="4426560" cy="4899600"/>
          </a:xfrm>
          <a:prstGeom prst="rect">
            <a:avLst/>
          </a:prstGeom>
        </p:spPr>
        <p:txBody>
          <a:bodyPr bIns="0" lIns="0" rIns="0" tIns="0" wrap="none"/>
          <a:p>
            <a:pPr>
              <a:buSzPct val="45000"/>
              <a:buFont typeface="StarSymbol"/>
              <a:buChar char=""/>
            </a:pPr>
            <a:r>
              <a:rPr lang="cs-CZ"/>
              <a:t>Tabulka hodnot</a:t>
            </a:r>
            <a:endParaRPr/>
          </a:p>
          <a:p>
            <a:r>
              <a:rPr lang="cs-CZ" sz="2000"/>
              <a:t>Praha – venkov</a:t>
            </a:r>
            <a:endParaRPr/>
          </a:p>
          <a:p>
            <a:r>
              <a:rPr lang="cs-CZ" sz="2000"/>
              <a:t>y = 23,9 * x + 40</a:t>
            </a:r>
            <a:endParaRPr/>
          </a:p>
          <a:p>
            <a:r>
              <a:rPr lang="cs-CZ" sz="2000"/>
              <a:t>Praha – Praha</a:t>
            </a:r>
            <a:endParaRPr/>
          </a:p>
          <a:p>
            <a:r>
              <a:rPr lang="cs-CZ" sz="2000"/>
              <a:t>y = 12 * x + 40</a:t>
            </a:r>
            <a:endParaRPr/>
          </a:p>
          <a:p>
            <a:r>
              <a:rPr lang="cs-CZ" sz="2000"/>
              <a:t>Praha – venkov (mikrobus)</a:t>
            </a:r>
            <a:endParaRPr/>
          </a:p>
          <a:p>
            <a:r>
              <a:rPr lang="cs-CZ" sz="2000"/>
              <a:t>y = 28 * x + 40</a:t>
            </a:r>
            <a:endParaRPr/>
          </a:p>
        </p:txBody>
      </p:sp>
      <p:sp>
        <p:nvSpPr>
          <p:cNvPr id="75"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TextShape 1"/>
          <p:cNvSpPr txBox="1"/>
          <p:nvPr/>
        </p:nvSpPr>
        <p:spPr>
          <a:xfrm>
            <a:off x="740520" y="627480"/>
            <a:ext cx="8607600" cy="6463800"/>
          </a:xfrm>
          <a:prstGeom prst="rect">
            <a:avLst/>
          </a:prstGeom>
        </p:spPr>
        <p:txBody>
          <a:bodyPr anchor="ctr" bIns="0" lIns="0" rIns="0" tIns="0" wrap="none"/>
          <a:p>
            <a:pPr algn="ctr"/>
            <a:r>
              <a:rPr lang="cs-CZ"/>
              <a:t>Zdroje:</a:t>
            </a:r>
            <a:endParaRPr/>
          </a:p>
          <a:p>
            <a:r>
              <a:rPr lang="cs-CZ" sz="2600"/>
              <a:t>Knihy</a:t>
            </a:r>
            <a:endParaRPr/>
          </a:p>
          <a:p>
            <a:pPr>
              <a:buSzPct val="45000"/>
              <a:buFont typeface="StarSymbol"/>
              <a:buChar char=""/>
            </a:pPr>
            <a:r>
              <a:rPr lang="cs-CZ" sz="2600"/>
              <a:t>Matematika a porozumění světu, František Kuřina a kolektiv, Academia, 2009</a:t>
            </a:r>
            <a:endParaRPr/>
          </a:p>
          <a:p>
            <a:pPr>
              <a:buSzPct val="45000"/>
              <a:buFont typeface="StarSymbol"/>
              <a:buChar char=""/>
            </a:pPr>
            <a:r>
              <a:rPr lang="cs-CZ" sz="2600"/>
              <a:t>Učebnice Matematika pro střední odborné školy a studijní obory středních odborných učilišť, 2. část, Emil Calda, Oldřich Petránek, Jana Řepová, Prometheus, 1996</a:t>
            </a:r>
            <a:endParaRPr/>
          </a:p>
          <a:p>
            <a:endParaRPr/>
          </a:p>
          <a:p>
            <a:r>
              <a:rPr lang="cs-CZ" sz="2600"/>
              <a:t>Webové stránky</a:t>
            </a:r>
            <a:endParaRPr/>
          </a:p>
          <a:p>
            <a:pPr>
              <a:buSzPct val="45000"/>
              <a:buFont typeface="StarSymbol"/>
              <a:buChar char=""/>
            </a:pPr>
            <a:r>
              <a:rPr lang="cs-CZ" sz="2600"/>
              <a:t>http://www.citytaxi.cz/cz/pricelist</a:t>
            </a:r>
            <a:endParaRPr/>
          </a:p>
          <a:p>
            <a:pPr>
              <a:buSzPct val="45000"/>
              <a:buFont typeface="StarSymbol"/>
              <a:buChar char=""/>
            </a:pPr>
            <a:r>
              <a:rPr lang="cs-CZ" sz="2600"/>
              <a:t>http://www.cpost.cz</a:t>
            </a:r>
            <a:endParaRPr/>
          </a:p>
          <a:p>
            <a:pPr>
              <a:buSzPct val="45000"/>
              <a:buFont typeface="StarSymbol"/>
              <a:buChar char=""/>
            </a:pPr>
            <a:r>
              <a:rPr lang="cs-CZ" sz="2600"/>
              <a:t>http://hm-ovoceazelenina.cz/article.php?articleid=46</a:t>
            </a:r>
            <a:endParaRPr/>
          </a:p>
          <a:p>
            <a:pPr>
              <a:buSzPct val="45000"/>
              <a:buFont typeface="StarSymbol"/>
              <a:buChar char=""/>
            </a:pPr>
            <a:r>
              <a:rPr lang="cs-CZ" sz="2600"/>
              <a:t>http://filmovehlasky.fdb.cz</a:t>
            </a:r>
            <a:endParaRPr/>
          </a:p>
          <a:p>
            <a:endParaRPr/>
          </a:p>
          <a:p>
            <a:r>
              <a:rPr lang="cs-CZ" sz="2600"/>
              <a:t>Program</a:t>
            </a:r>
            <a:endParaRPr/>
          </a:p>
          <a:p>
            <a:pPr>
              <a:buSzPct val="45000"/>
              <a:buFont typeface="StarSymbol"/>
              <a:buChar char=""/>
            </a:pPr>
            <a:r>
              <a:rPr lang="en-US" sz="2600">
                <a:latin typeface="Times New Roman"/>
              </a:rPr>
              <a:t>Funkce - výukový program pro střední školy se sbírkou úloh (CD + příručka), RNDr. Lenka Volfová, Prometheus, 2009</a:t>
            </a:r>
            <a:endParaRPr/>
          </a:p>
        </p:txBody>
      </p:sp>
      <p:sp>
        <p:nvSpPr>
          <p:cNvPr id="77" name="CustomShape 2"/>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 name="TextShape 1"/>
          <p:cNvSpPr txBox="1"/>
          <p:nvPr/>
        </p:nvSpPr>
        <p:spPr>
          <a:xfrm>
            <a:off x="740520" y="627480"/>
            <a:ext cx="8607600" cy="1262520"/>
          </a:xfrm>
          <a:prstGeom prst="rect">
            <a:avLst/>
          </a:prstGeom>
        </p:spPr>
        <p:txBody>
          <a:bodyPr anchor="ctr" bIns="0" lIns="0" rIns="0" tIns="0" wrap="none"/>
          <a:p>
            <a:pPr algn="ctr"/>
            <a:r>
              <a:rPr lang="cs-CZ" sz="2800"/>
              <a:t>Motto: „Kolik třešní, tolik višní.“</a:t>
            </a:r>
            <a:endParaRPr/>
          </a:p>
        </p:txBody>
      </p:sp>
      <p:sp>
        <p:nvSpPr>
          <p:cNvPr id="12" name="TextShape 2"/>
          <p:cNvSpPr txBox="1"/>
          <p:nvPr/>
        </p:nvSpPr>
        <p:spPr>
          <a:xfrm>
            <a:off x="740520" y="2003760"/>
            <a:ext cx="8607600" cy="5185800"/>
          </a:xfrm>
          <a:prstGeom prst="rect">
            <a:avLst/>
          </a:prstGeom>
        </p:spPr>
        <p:txBody>
          <a:bodyPr anchor="ctr" bIns="0" lIns="0" rIns="0" tIns="0" wrap="none"/>
          <a:p>
            <a:pPr algn="ctr"/>
            <a:r>
              <a:rPr i="1" lang="cs-CZ" sz="2800"/>
              <a:t>„</a:t>
            </a:r>
            <a:r>
              <a:rPr i="1" lang="cs-CZ" sz="2800"/>
              <a:t>Čím je jelen starší, tím má větší parohy.“</a:t>
            </a:r>
            <a:endParaRPr/>
          </a:p>
          <a:p>
            <a:pPr algn="ctr"/>
            <a:r>
              <a:rPr i="1" lang="cs-CZ" sz="2800"/>
              <a:t>„</a:t>
            </a:r>
            <a:r>
              <a:rPr i="1" lang="cs-CZ" sz="2800"/>
              <a:t>Jak se do lesa volá, tak se z lesa ozývá.“</a:t>
            </a:r>
            <a:endParaRPr/>
          </a:p>
          <a:p>
            <a:pPr algn="ctr"/>
            <a:r>
              <a:rPr i="1" lang="cs-CZ" sz="2800"/>
              <a:t>„</a:t>
            </a:r>
            <a:r>
              <a:rPr i="1" lang="cs-CZ" sz="2800"/>
              <a:t>Na hrubý pytel hrubá záplata.“</a:t>
            </a:r>
            <a:endParaRPr/>
          </a:p>
          <a:p>
            <a:pPr algn="ctr"/>
            <a:r>
              <a:rPr i="1" lang="cs-CZ" sz="2800"/>
              <a:t>„</a:t>
            </a:r>
            <a:r>
              <a:rPr i="1" lang="cs-CZ" sz="2800"/>
              <a:t>Akce – reakce“</a:t>
            </a:r>
            <a:endParaRPr/>
          </a:p>
          <a:p>
            <a:endParaRPr/>
          </a:p>
          <a:p>
            <a:pPr algn="ctr"/>
            <a:r>
              <a:rPr lang="cs-CZ"/>
              <a:t>S tím vším se setkáváme, jsme zvyklí, že za více zboží zaplatíme více peněz i že někdy při překročení určitého množství máme množstevní slevu. Různé závislosti hodnot na sobě, proměnné řady nás provázejí celý život. Matematika se snaží najít mezi závisle proměnnými matematické vztahy. Této části se říká funkční analýza.</a:t>
            </a:r>
            <a:endParaRPr/>
          </a:p>
        </p:txBody>
      </p:sp>
      <p:sp>
        <p:nvSpPr>
          <p:cNvPr id="13"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timing>
    <p:tnLst>
      <p:par>
        <p:cTn dur="indefinite" id="31" nodeType="tmRoot" restart="never">
          <p:childTnLst>
            <p:seq>
              <p:cTn id="32" nodeType="mainSeq">
                <p:childTnLst>
                  <p:par>
                    <p:cTn fill="freeze" id="33">
                      <p:stCondLst>
                        <p:cond delay="0"/>
                      </p:stCondLst>
                      <p:childTnLst>
                        <p:par>
                          <p:cTn fill="freeze" id="34">
                            <p:stCondLst>
                              <p:cond delay="0"/>
                            </p:stCondLst>
                            <p:childTnLst>
                              <p:par>
                                <p:cTn fill="hold" id="35" nodeType="afterEffect" presetClass="entr" presetID="4" presetSubtype="16">
                                  <p:stCondLst>
                                    <p:cond delay="0"/>
                                  </p:stCondLst>
                                  <p:childTnLst>
                                    <p:set>
                                      <p:cBhvr>
                                        <p:cTn dur="6" fill="hold" id="36">
                                          <p:stCondLst>
                                            <p:cond delay="0"/>
                                          </p:stCondLst>
                                        </p:cTn>
                                        <p:tgtEl>
                                          <p:spTgt spid="11"/>
                                        </p:tgtEl>
                                        <p:attrNameLst>
                                          <p:attrName>style.visibility</p:attrName>
                                        </p:attrNameLst>
                                      </p:cBhvr>
                                      <p:to>
                                        <p:strVal val="visible"/>
                                      </p:to>
                                    </p:set>
                                    <p:animEffect filter="box(in)" transition="out">
                                      <p:cBhvr additive="repl">
                                        <p:cTn dur="3000" fill="freeze" id="37"/>
                                        <p:tgtEl>
                                          <p:spTgt spid="11"/>
                                        </p:tgtEl>
                                      </p:cBhvr>
                                    </p:animEffect>
                                  </p:childTnLst>
                                </p:cTn>
                              </p:par>
                            </p:childTnLst>
                          </p:cTn>
                        </p:par>
                        <p:par>
                          <p:cTn fill="freeze" id="38">
                            <p:stCondLst>
                              <p:cond delay="3000"/>
                            </p:stCondLst>
                            <p:childTnLst>
                              <p:par>
                                <p:cTn fill="hold" id="39" nodeType="afterEffect" presetClass="entr" presetID="4" presetSubtype="16">
                                  <p:stCondLst>
                                    <p:cond delay="0"/>
                                  </p:stCondLst>
                                  <p:childTnLst>
                                    <p:set>
                                      <p:cBhvr>
                                        <p:cTn dur="1" fill="hold" id="40">
                                          <p:stCondLst>
                                            <p:cond delay="0"/>
                                          </p:stCondLst>
                                        </p:cTn>
                                        <p:tgtEl>
                                          <p:spTgt spid="12"/>
                                        </p:tgtEl>
                                        <p:attrNameLst>
                                          <p:attrName>style.visibility</p:attrName>
                                        </p:attrNameLst>
                                      </p:cBhvr>
                                      <p:to>
                                        <p:strVal val="visible"/>
                                      </p:to>
                                    </p:set>
                                    <p:animEffect filter="box(in)" transition="out">
                                      <p:cBhvr additive="repl">
                                        <p:cTn dur="500" fill="freeze" id="41"/>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4" name=""/>
          <p:cNvPicPr/>
          <p:nvPr/>
        </p:nvPicPr>
        <p:blipFill>
          <a:blip r:embed="rId1"/>
          <a:stretch>
            <a:fillRect/>
          </a:stretch>
        </p:blipFill>
        <p:spPr>
          <a:xfrm>
            <a:off x="2520000" y="17280"/>
            <a:ext cx="7410240" cy="3943080"/>
          </a:xfrm>
          <a:prstGeom prst="rect">
            <a:avLst/>
          </a:prstGeom>
        </p:spPr>
      </p:pic>
      <p:pic>
        <p:nvPicPr>
          <p:cNvPr descr="" id="15" name=""/>
          <p:cNvPicPr/>
          <p:nvPr/>
        </p:nvPicPr>
        <p:blipFill>
          <a:blip r:embed="rId2"/>
          <a:stretch>
            <a:fillRect/>
          </a:stretch>
        </p:blipFill>
        <p:spPr>
          <a:xfrm>
            <a:off x="47160" y="3855600"/>
            <a:ext cx="7152840" cy="3704760"/>
          </a:xfrm>
          <a:prstGeom prst="rect">
            <a:avLst/>
          </a:prstGeom>
        </p:spPr>
      </p:pic>
      <p:sp>
        <p:nvSpPr>
          <p:cNvPr id="16" name="TextShape 1"/>
          <p:cNvSpPr txBox="1"/>
          <p:nvPr/>
        </p:nvSpPr>
        <p:spPr>
          <a:xfrm>
            <a:off x="540000" y="882360"/>
            <a:ext cx="2160000" cy="1097640"/>
          </a:xfrm>
          <a:prstGeom prst="rect">
            <a:avLst/>
          </a:prstGeom>
        </p:spPr>
        <p:txBody>
          <a:bodyPr bIns="0" lIns="0" rIns="0" tIns="0" wrap="none"/>
          <a:p>
            <a:r>
              <a:rPr lang="cs-CZ" sz="2600"/>
              <a:t>I to jsou řady proměnných a  závislosti</a:t>
            </a:r>
            <a:endParaRPr/>
          </a:p>
        </p:txBody>
      </p:sp>
      <p:sp>
        <p:nvSpPr>
          <p:cNvPr id="17" name="CustomShape 2"/>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timing>
    <p:tnLst>
      <p:par>
        <p:cTn dur="indefinite" id="42" nodeType="tmRoot" restart="never">
          <p:childTnLst>
            <p:seq>
              <p:cTn id="43" nodeType="mainSeq">
                <p:childTnLst>
                  <p:par>
                    <p:cTn fill="freeze" id="44">
                      <p:stCondLst>
                        <p:cond delay="0"/>
                      </p:stCondLst>
                      <p:childTnLst>
                        <p:par>
                          <p:cTn fill="freeze" id="45">
                            <p:stCondLst>
                              <p:cond delay="0"/>
                            </p:stCondLst>
                            <p:childTnLst>
                              <p:par>
                                <p:cTn fill="hold" id="46" nodeType="afterEffect" presetClass="entr" presetID="12" presetSubtype="4">
                                  <p:stCondLst>
                                    <p:cond delay="0"/>
                                  </p:stCondLst>
                                  <p:childTnLst>
                                    <p:set>
                                      <p:cBhvr>
                                        <p:cTn dur="6" fill="hold" id="47">
                                          <p:stCondLst>
                                            <p:cond delay="0"/>
                                          </p:stCondLst>
                                        </p:cTn>
                                        <p:tgtEl>
                                          <p:spTgt spid="16"/>
                                        </p:tgtEl>
                                        <p:attrNameLst>
                                          <p:attrName>style.visibility</p:attrName>
                                        </p:attrNameLst>
                                      </p:cBhvr>
                                      <p:to>
                                        <p:strVal val="visible"/>
                                      </p:to>
                                    </p:set>
                                    <p:animEffect filter="slide(fromBottom)" transition="in">
                                      <p:cBhvr additive="repl">
                                        <p:cTn dur="3000" fill="freeze" id="48"/>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 name="TextShape 1"/>
          <p:cNvSpPr txBox="1"/>
          <p:nvPr/>
        </p:nvSpPr>
        <p:spPr>
          <a:xfrm>
            <a:off x="740520" y="473400"/>
            <a:ext cx="8607600" cy="6771960"/>
          </a:xfrm>
          <a:prstGeom prst="rect">
            <a:avLst/>
          </a:prstGeom>
        </p:spPr>
        <p:txBody>
          <a:bodyPr anchor="ctr" bIns="0" lIns="0" rIns="0" tIns="0" wrap="none"/>
          <a:p>
            <a:pPr algn="ctr"/>
            <a:r>
              <a:rPr lang="cs-CZ"/>
              <a:t>Abychom se lépe domluvili, je vhodné pojmenovat, co v matematice budeme považovat za funkci a co ne.</a:t>
            </a:r>
            <a:endParaRPr/>
          </a:p>
          <a:p>
            <a:endParaRPr/>
          </a:p>
          <a:p>
            <a:pPr algn="ctr"/>
            <a:r>
              <a:rPr b="1" lang="cs-CZ"/>
              <a:t>Definice:</a:t>
            </a:r>
            <a:endParaRPr/>
          </a:p>
          <a:p>
            <a:pPr algn="ctr"/>
            <a:r>
              <a:rPr b="1" lang="cs-CZ"/>
              <a:t>Funkce je zobrazení z množiny A reálných čísel do množiny B reálných čísel a to takové, že každému prvku z množiny A je přiřazen nejvýše jeden prvek z množiny B.</a:t>
            </a:r>
            <a:endParaRPr/>
          </a:p>
          <a:p>
            <a:endParaRPr/>
          </a:p>
          <a:p>
            <a:pPr algn="ctr"/>
            <a:r>
              <a:rPr lang="cs-CZ"/>
              <a:t>Toto zobrazení můžeme zapisovat různě:</a:t>
            </a:r>
            <a:endParaRPr/>
          </a:p>
          <a:p>
            <a:endParaRPr/>
          </a:p>
          <a:p>
            <a:endParaRPr/>
          </a:p>
          <a:p>
            <a:endParaRPr/>
          </a:p>
          <a:p>
            <a:endParaRPr/>
          </a:p>
        </p:txBody>
      </p:sp>
      <p:sp>
        <p:nvSpPr>
          <p:cNvPr id="19" name="CustomShape 2"/>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timing>
    <p:tnLst>
      <p:par>
        <p:cTn dur="indefinite" id="49" nodeType="tmRoot" restart="never">
          <p:childTnLst>
            <p:seq>
              <p:cTn id="50" nodeType="mainSeq">
                <p:childTnLst>
                  <p:par>
                    <p:cTn fill="freeze" id="51">
                      <p:stCondLst>
                        <p:cond delay="0"/>
                      </p:stCondLst>
                      <p:childTnLst>
                        <p:par>
                          <p:cTn fill="freeze" id="52">
                            <p:stCondLst>
                              <p:cond delay="0"/>
                            </p:stCondLst>
                            <p:childTnLst>
                              <p:par>
                                <p:cTn fill="hold" id="53" nodeType="afterEffect" presetClass="entr" presetID="4" presetSubtype="16">
                                  <p:stCondLst>
                                    <p:cond delay="0"/>
                                  </p:stCondLst>
                                  <p:childTnLst>
                                    <p:set>
                                      <p:cBhvr>
                                        <p:cTn dur="6" fill="hold" id="54">
                                          <p:stCondLst>
                                            <p:cond delay="0"/>
                                          </p:stCondLst>
                                        </p:cTn>
                                        <p:tgtEl>
                                          <p:spTgt spid="-1"/>
                                        </p:tgtEl>
                                        <p:attrNameLst>
                                          <p:attrName>style.visibility</p:attrName>
                                        </p:attrNameLst>
                                      </p:cBhvr>
                                      <p:to>
                                        <p:strVal val="visible"/>
                                      </p:to>
                                    </p:set>
                                    <p:animEffect filter="box(in)" transition="out">
                                      <p:cBhvr additive="repl">
                                        <p:cTn dur="3000" fill="freeze" id="55"/>
                                        <p:tgtEl>
                                          <p:spTgt spid="-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 name="TextShape 1"/>
          <p:cNvSpPr txBox="1"/>
          <p:nvPr/>
        </p:nvSpPr>
        <p:spPr>
          <a:xfrm>
            <a:off x="572400" y="1413000"/>
            <a:ext cx="8607600" cy="5427000"/>
          </a:xfrm>
          <a:prstGeom prst="rect">
            <a:avLst/>
          </a:prstGeom>
        </p:spPr>
        <p:txBody>
          <a:bodyPr anchor="ctr" bIns="0" lIns="0" rIns="0" tIns="0" wrap="none"/>
          <a:p>
            <a:pPr algn="ctr"/>
            <a:r>
              <a:rPr b="1" lang="cs-CZ" sz="2600"/>
              <a:t>Funkce je zobrazení z množiny A reálných čísel do množiny B reálných čísel a to takové, že každému prvku z množiny A je přiřazen nejvýše jeden prvek z množiny B.</a:t>
            </a:r>
            <a:endParaRPr/>
          </a:p>
          <a:p>
            <a:endParaRPr/>
          </a:p>
          <a:p>
            <a:endParaRPr/>
          </a:p>
          <a:p>
            <a:pPr algn="ctr"/>
            <a:r>
              <a:rPr lang="cs-CZ"/>
              <a:t>Zápisu y = f(x) říkáme </a:t>
            </a:r>
            <a:r>
              <a:rPr b="1" i="1" lang="cs-CZ"/>
              <a:t>funkční předpis</a:t>
            </a:r>
            <a:r>
              <a:rPr lang="cs-CZ"/>
              <a:t>.</a:t>
            </a:r>
            <a:endParaRPr/>
          </a:p>
          <a:p>
            <a:pPr algn="ctr"/>
            <a:r>
              <a:rPr lang="cs-CZ"/>
              <a:t>Proměnná </a:t>
            </a:r>
            <a:r>
              <a:rPr b="1" i="1" lang="cs-CZ"/>
              <a:t>x</a:t>
            </a:r>
            <a:r>
              <a:rPr lang="cs-CZ"/>
              <a:t> je </a:t>
            </a:r>
            <a:r>
              <a:rPr b="1" i="1" lang="cs-CZ"/>
              <a:t>nezávisle proměnná</a:t>
            </a:r>
            <a:r>
              <a:rPr lang="cs-CZ"/>
              <a:t> z množiny A, množině A říkáme </a:t>
            </a:r>
            <a:r>
              <a:rPr b="1" i="1" lang="cs-CZ"/>
              <a:t>definiční obor funkce </a:t>
            </a:r>
            <a:r>
              <a:rPr lang="cs-CZ"/>
              <a:t>(a značíme </a:t>
            </a:r>
            <a:r>
              <a:rPr b="1" i="1" lang="cs-CZ"/>
              <a:t>D</a:t>
            </a:r>
            <a:r>
              <a:rPr b="1" i="1" lang="cs-CZ" sz="3200"/>
              <a:t>f</a:t>
            </a:r>
            <a:r>
              <a:rPr lang="cs-CZ"/>
              <a:t>)</a:t>
            </a:r>
            <a:r>
              <a:rPr lang="cs-CZ"/>
              <a:t>.</a:t>
            </a:r>
            <a:endParaRPr/>
          </a:p>
          <a:p>
            <a:pPr algn="ctr"/>
            <a:r>
              <a:rPr lang="cs-CZ"/>
              <a:t>Proměnná </a:t>
            </a:r>
            <a:r>
              <a:rPr b="1" i="1" lang="cs-CZ"/>
              <a:t>y</a:t>
            </a:r>
            <a:r>
              <a:rPr lang="cs-CZ"/>
              <a:t> je </a:t>
            </a:r>
            <a:r>
              <a:rPr b="1" i="1" lang="cs-CZ"/>
              <a:t>závisle proměnná </a:t>
            </a:r>
            <a:r>
              <a:rPr lang="cs-CZ"/>
              <a:t>z množiny B (její hodnota závisí na konkrétním čísle x), množině B říkáme </a:t>
            </a:r>
            <a:r>
              <a:rPr b="1" i="1" lang="cs-CZ"/>
              <a:t>obor hodnot funkce </a:t>
            </a:r>
            <a:r>
              <a:rPr lang="cs-CZ"/>
              <a:t>(a značíme </a:t>
            </a:r>
            <a:r>
              <a:rPr b="1" i="1" lang="cs-CZ"/>
              <a:t>H</a:t>
            </a:r>
            <a:r>
              <a:rPr b="1" i="1" lang="cs-CZ"/>
              <a:t>f</a:t>
            </a:r>
            <a:r>
              <a:rPr lang="cs-CZ"/>
              <a:t>).</a:t>
            </a:r>
            <a:endParaRPr/>
          </a:p>
        </p:txBody>
      </p:sp>
      <p:sp>
        <p:nvSpPr>
          <p:cNvPr id="21" name="TextShape 2"/>
          <p:cNvSpPr txBox="1"/>
          <p:nvPr/>
        </p:nvSpPr>
        <p:spPr>
          <a:xfrm>
            <a:off x="740520" y="180000"/>
            <a:ext cx="8607600" cy="900000"/>
          </a:xfrm>
          <a:prstGeom prst="rect">
            <a:avLst/>
          </a:prstGeom>
        </p:spPr>
        <p:txBody>
          <a:bodyPr anchor="ctr" bIns="0" lIns="0" rIns="0" tIns="0" wrap="none"/>
          <a:p>
            <a:pPr algn="ctr"/>
            <a:r>
              <a:rPr lang="cs-CZ"/>
              <a:t>Definice funkce</a:t>
            </a:r>
            <a:endParaRPr/>
          </a:p>
        </p:txBody>
      </p:sp>
      <p:sp>
        <p:nvSpPr>
          <p:cNvPr id="22"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 name="TextShape 1"/>
          <p:cNvSpPr txBox="1"/>
          <p:nvPr/>
        </p:nvSpPr>
        <p:spPr>
          <a:xfrm>
            <a:off x="3240000" y="2722680"/>
            <a:ext cx="5760000" cy="282240"/>
          </a:xfrm>
          <a:prstGeom prst="rect">
            <a:avLst/>
          </a:prstGeom>
        </p:spPr>
        <p:txBody>
          <a:bodyPr bIns="0" lIns="0" rIns="0" tIns="0" wrap="none"/>
          <a:p>
            <a:r>
              <a:rPr lang="cs-CZ" sz="2000"/>
              <a:t>Ano, je. Každému číslu x je přiřazeno číslo 3</a:t>
            </a:r>
            <a:endParaRPr/>
          </a:p>
        </p:txBody>
      </p:sp>
      <p:sp>
        <p:nvSpPr>
          <p:cNvPr id="24" name="TextShape 2"/>
          <p:cNvSpPr txBox="1"/>
          <p:nvPr/>
        </p:nvSpPr>
        <p:spPr>
          <a:xfrm>
            <a:off x="4320000" y="4217760"/>
            <a:ext cx="5446080" cy="282240"/>
          </a:xfrm>
          <a:prstGeom prst="rect">
            <a:avLst/>
          </a:prstGeom>
        </p:spPr>
        <p:txBody>
          <a:bodyPr bIns="0" lIns="0" rIns="0" tIns="0" wrap="none"/>
          <a:p>
            <a:r>
              <a:rPr lang="cs-CZ" sz="2000"/>
              <a:t>Ne. Podle zápisu není jasné, zda je q číslo nebo znak.</a:t>
            </a:r>
            <a:endParaRPr/>
          </a:p>
        </p:txBody>
      </p:sp>
      <p:sp>
        <p:nvSpPr>
          <p:cNvPr id="25" name="TextShape 3"/>
          <p:cNvSpPr txBox="1"/>
          <p:nvPr/>
        </p:nvSpPr>
        <p:spPr>
          <a:xfrm>
            <a:off x="4856400" y="3780000"/>
            <a:ext cx="3603600" cy="282240"/>
          </a:xfrm>
          <a:prstGeom prst="rect">
            <a:avLst/>
          </a:prstGeom>
        </p:spPr>
        <p:txBody>
          <a:bodyPr bIns="0" lIns="0" rIns="0" tIns="0" wrap="none"/>
          <a:p>
            <a:r>
              <a:rPr lang="cs-CZ" sz="2000"/>
              <a:t>Ano, pokud upravíme na y = x / 3.</a:t>
            </a:r>
            <a:endParaRPr/>
          </a:p>
        </p:txBody>
      </p:sp>
      <p:sp>
        <p:nvSpPr>
          <p:cNvPr id="26" name="TextShape 4"/>
          <p:cNvSpPr txBox="1"/>
          <p:nvPr/>
        </p:nvSpPr>
        <p:spPr>
          <a:xfrm>
            <a:off x="4488840" y="4577760"/>
            <a:ext cx="5051160" cy="282240"/>
          </a:xfrm>
          <a:prstGeom prst="rect">
            <a:avLst/>
          </a:prstGeom>
        </p:spPr>
        <p:txBody>
          <a:bodyPr bIns="0" lIns="0" rIns="0" tIns="0" wrap="none"/>
          <a:p>
            <a:r>
              <a:rPr lang="cs-CZ" sz="2000"/>
              <a:t>Ano, je. Každému číslu x je přiřazeno číslo 0,5*x</a:t>
            </a:r>
            <a:endParaRPr/>
          </a:p>
        </p:txBody>
      </p:sp>
      <p:sp>
        <p:nvSpPr>
          <p:cNvPr id="27" name="TextShape 5"/>
          <p:cNvSpPr txBox="1"/>
          <p:nvPr/>
        </p:nvSpPr>
        <p:spPr>
          <a:xfrm>
            <a:off x="5220000" y="5414040"/>
            <a:ext cx="4525560" cy="282240"/>
          </a:xfrm>
          <a:prstGeom prst="rect">
            <a:avLst/>
          </a:prstGeom>
        </p:spPr>
        <p:txBody>
          <a:bodyPr bIns="0" lIns="0" rIns="0" tIns="0" wrap="none"/>
          <a:p>
            <a:r>
              <a:rPr lang="cs-CZ" sz="2000"/>
              <a:t>Ne. Číslu 2,3 jsou přiřazena dvě různá čísla!</a:t>
            </a:r>
            <a:endParaRPr/>
          </a:p>
        </p:txBody>
      </p:sp>
      <p:sp>
        <p:nvSpPr>
          <p:cNvPr id="28" name="TextShape 6"/>
          <p:cNvSpPr txBox="1"/>
          <p:nvPr/>
        </p:nvSpPr>
        <p:spPr>
          <a:xfrm>
            <a:off x="7020000" y="3060360"/>
            <a:ext cx="2700000" cy="564120"/>
          </a:xfrm>
          <a:prstGeom prst="rect">
            <a:avLst/>
          </a:prstGeom>
        </p:spPr>
        <p:txBody>
          <a:bodyPr bIns="0" lIns="0" rIns="0" tIns="0" wrap="none"/>
          <a:p>
            <a:r>
              <a:rPr lang="cs-CZ" sz="2000"/>
              <a:t>Ano, je. Každému číslu x</a:t>
            </a:r>
            <a:endParaRPr/>
          </a:p>
          <a:p>
            <a:r>
              <a:rPr lang="cs-CZ" sz="2000"/>
              <a:t> </a:t>
            </a:r>
            <a:r>
              <a:rPr lang="cs-CZ" sz="2000"/>
              <a:t>je přiřazeno jiné číslo </a:t>
            </a:r>
            <a:endParaRPr/>
          </a:p>
        </p:txBody>
      </p:sp>
      <p:sp>
        <p:nvSpPr>
          <p:cNvPr id="29" name="TextShape 7"/>
          <p:cNvSpPr txBox="1"/>
          <p:nvPr/>
        </p:nvSpPr>
        <p:spPr>
          <a:xfrm>
            <a:off x="740520" y="627480"/>
            <a:ext cx="8607600" cy="1262520"/>
          </a:xfrm>
          <a:prstGeom prst="rect">
            <a:avLst/>
          </a:prstGeom>
        </p:spPr>
        <p:txBody>
          <a:bodyPr anchor="ctr" bIns="0" lIns="0" rIns="0" tIns="0" wrap="none"/>
          <a:p>
            <a:pPr algn="ctr"/>
            <a:r>
              <a:rPr lang="cs-CZ"/>
              <a:t>Příklady</a:t>
            </a:r>
            <a:endParaRPr/>
          </a:p>
        </p:txBody>
      </p:sp>
      <p:sp>
        <p:nvSpPr>
          <p:cNvPr id="30" name="TextShape 8"/>
          <p:cNvSpPr txBox="1"/>
          <p:nvPr/>
        </p:nvSpPr>
        <p:spPr>
          <a:xfrm>
            <a:off x="740520" y="1972800"/>
            <a:ext cx="8607600" cy="5248080"/>
          </a:xfrm>
          <a:prstGeom prst="rect">
            <a:avLst/>
          </a:prstGeom>
        </p:spPr>
        <p:txBody>
          <a:bodyPr anchor="ctr" bIns="0" lIns="0" rIns="0" tIns="0" wrap="none"/>
          <a:p>
            <a:pPr algn="ctr"/>
            <a:r>
              <a:rPr lang="cs-CZ"/>
              <a:t>Rozhodněte, který z předpisů je funkce a který ne:</a:t>
            </a:r>
            <a:endParaRPr/>
          </a:p>
          <a:p>
            <a:pPr algn="ctr"/>
            <a:r>
              <a:rPr lang="cs-CZ" sz="2000"/>
              <a:t>(v následujících příkladech je x libovolné reálné číslo, není-li řečeno jinak)</a:t>
            </a:r>
            <a:endParaRPr/>
          </a:p>
          <a:p>
            <a:r>
              <a:rPr lang="cs-CZ"/>
              <a:t>	</a:t>
            </a:r>
            <a:r>
              <a:rPr lang="cs-CZ"/>
              <a:t>a) y = 3</a:t>
            </a:r>
            <a:endParaRPr/>
          </a:p>
          <a:p>
            <a:r>
              <a:rPr lang="cs-CZ"/>
              <a:t>	</a:t>
            </a:r>
            <a:r>
              <a:rPr lang="cs-CZ"/>
              <a:t>b) {[-5; 3]; [0; 4,5]; [1; 6]; [2,3; 3] }</a:t>
            </a:r>
            <a:endParaRPr/>
          </a:p>
          <a:p>
            <a:r>
              <a:rPr lang="cs-CZ"/>
              <a:t>	</a:t>
            </a:r>
            <a:r>
              <a:rPr lang="cs-CZ"/>
              <a:t>c) x = 3 * y</a:t>
            </a:r>
            <a:endParaRPr/>
          </a:p>
          <a:p>
            <a:r>
              <a:rPr lang="cs-CZ"/>
              <a:t>	</a:t>
            </a:r>
            <a:r>
              <a:rPr lang="cs-CZ"/>
              <a:t>d) y = q</a:t>
            </a:r>
            <a:endParaRPr/>
          </a:p>
          <a:p>
            <a:r>
              <a:rPr lang="cs-CZ"/>
              <a:t>	</a:t>
            </a:r>
            <a:r>
              <a:rPr lang="cs-CZ"/>
              <a:t>e) y = 0,5 * x</a:t>
            </a:r>
            <a:endParaRPr/>
          </a:p>
          <a:p>
            <a:r>
              <a:rPr lang="cs-CZ"/>
              <a:t>	</a:t>
            </a:r>
            <a:r>
              <a:rPr lang="cs-CZ"/>
              <a:t>f) {[-5; 3]; [2,3; 4,5]; [1; 6]; [2,3; 3] }</a:t>
            </a:r>
            <a:endParaRPr/>
          </a:p>
          <a:p>
            <a:endParaRPr/>
          </a:p>
          <a:p>
            <a:endParaRPr/>
          </a:p>
          <a:p>
            <a:endParaRPr/>
          </a:p>
          <a:p>
            <a:endParaRPr/>
          </a:p>
        </p:txBody>
      </p:sp>
      <p:sp>
        <p:nvSpPr>
          <p:cNvPr id="31" name="CustomShape 9"/>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timing>
    <p:tnLst>
      <p:par>
        <p:cTn dur="indefinite" id="56" nodeType="tmRoot" restart="never">
          <p:childTnLst>
            <p:seq>
              <p:cTn id="57" nodeType="mainSeq">
                <p:childTnLst>
                  <p:par>
                    <p:cTn fill="freeze" id="58">
                      <p:stCondLst>
                        <p:cond delay="indefinite"/>
                      </p:stCondLst>
                      <p:childTnLst>
                        <p:par>
                          <p:cTn fill="freeze" id="59">
                            <p:stCondLst>
                              <p:cond delay="0"/>
                            </p:stCondLst>
                            <p:childTnLst>
                              <p:par>
                                <p:cTn fill="hold" id="60" nodeType="clickEffect" presetClass="entr" presetID="4" presetSubtype="16">
                                  <p:stCondLst>
                                    <p:cond delay="0"/>
                                  </p:stCondLst>
                                  <p:childTnLst>
                                    <p:set>
                                      <p:cBhvr>
                                        <p:cTn dur="6" fill="hold" id="61">
                                          <p:stCondLst>
                                            <p:cond delay="0"/>
                                          </p:stCondLst>
                                        </p:cTn>
                                        <p:tgtEl>
                                          <p:spTgt spid="23"/>
                                        </p:tgtEl>
                                        <p:attrNameLst>
                                          <p:attrName>style.visibility</p:attrName>
                                        </p:attrNameLst>
                                      </p:cBhvr>
                                      <p:to>
                                        <p:strVal val="visible"/>
                                      </p:to>
                                    </p:set>
                                    <p:animEffect filter="box(in)" transition="out">
                                      <p:cBhvr additive="repl">
                                        <p:cTn dur="3000" fill="freeze" id="62"/>
                                        <p:tgtEl>
                                          <p:spTgt spid="23"/>
                                        </p:tgtEl>
                                      </p:cBhvr>
                                    </p:animEffect>
                                  </p:childTnLst>
                                </p:cTn>
                              </p:par>
                            </p:childTnLst>
                          </p:cTn>
                        </p:par>
                        <p:par>
                          <p:cTn fill="freeze" id="63">
                            <p:stCondLst>
                              <p:cond delay="3000"/>
                            </p:stCondLst>
                            <p:childTnLst>
                              <p:par>
                                <p:cTn fill="hold" id="64" nodeType="afterEffect" presetClass="exit" presetID="4" presetSubtype="16">
                                  <p:stCondLst>
                                    <p:cond delay="0"/>
                                  </p:stCondLst>
                                  <p:childTnLst>
                                    <p:animEffect filter="box(in)" transition="out">
                                      <p:cBhvr additive="repl">
                                        <p:cTn dur="500" fill="freeze" id="65"/>
                                        <p:tgtEl>
                                          <p:spTgt spid="23"/>
                                        </p:tgtEl>
                                      </p:cBhvr>
                                    </p:animEffect>
                                    <p:set>
                                      <p:cBhvr>
                                        <p:cTn dur="1" fill="hold" id="66">
                                          <p:stCondLst>
                                            <p:cond delay="498"/>
                                          </p:stCondLst>
                                        </p:cTn>
                                        <p:tgtEl>
                                          <p:spTgt spid="23"/>
                                        </p:tgtEl>
                                        <p:attrNameLst>
                                          <p:attrName>style.visibility</p:attrName>
                                        </p:attrNameLst>
                                      </p:cBhvr>
                                      <p:to>
                                        <p:strVal val="hidden"/>
                                      </p:to>
                                    </p:set>
                                  </p:childTnLst>
                                </p:cTn>
                              </p:par>
                            </p:childTnLst>
                          </p:cTn>
                        </p:par>
                        <p:par>
                          <p:cTn fill="freeze" id="67">
                            <p:stCondLst>
                              <p:cond delay="6000"/>
                            </p:stCondLst>
                            <p:childTnLst>
                              <p:par>
                                <p:cTn fill="hold" id="68" nodeType="afterEffect" presetClass="entr" presetID="4" presetSubtype="16">
                                  <p:stCondLst>
                                    <p:cond delay="0"/>
                                  </p:stCondLst>
                                  <p:childTnLst>
                                    <p:set>
                                      <p:cBhvr>
                                        <p:cTn dur="6" fill="hold" id="69">
                                          <p:stCondLst>
                                            <p:cond delay="0"/>
                                          </p:stCondLst>
                                        </p:cTn>
                                        <p:tgtEl>
                                          <p:spTgt spid="28"/>
                                        </p:tgtEl>
                                        <p:attrNameLst>
                                          <p:attrName>style.visibility</p:attrName>
                                        </p:attrNameLst>
                                      </p:cBhvr>
                                      <p:to>
                                        <p:strVal val="visible"/>
                                      </p:to>
                                    </p:set>
                                    <p:animEffect filter="box(in)" transition="out">
                                      <p:cBhvr additive="repl">
                                        <p:cTn dur="3000" fill="freeze" id="70"/>
                                        <p:tgtEl>
                                          <p:spTgt spid="28"/>
                                        </p:tgtEl>
                                      </p:cBhvr>
                                    </p:animEffect>
                                  </p:childTnLst>
                                </p:cTn>
                              </p:par>
                            </p:childTnLst>
                          </p:cTn>
                        </p:par>
                        <p:par>
                          <p:cTn fill="freeze" id="71">
                            <p:stCondLst>
                              <p:cond delay="9000"/>
                            </p:stCondLst>
                            <p:childTnLst>
                              <p:par>
                                <p:cTn fill="hold" id="72" nodeType="afterEffect" presetClass="exit" presetID="4" presetSubtype="16">
                                  <p:stCondLst>
                                    <p:cond delay="0"/>
                                  </p:stCondLst>
                                  <p:childTnLst>
                                    <p:animEffect filter="box(in)" transition="out">
                                      <p:cBhvr additive="repl">
                                        <p:cTn dur="3000" fill="freeze" id="73"/>
                                        <p:tgtEl>
                                          <p:spTgt spid="28"/>
                                        </p:tgtEl>
                                      </p:cBhvr>
                                    </p:animEffect>
                                    <p:set>
                                      <p:cBhvr>
                                        <p:cTn dur="6" fill="hold" id="74">
                                          <p:stCondLst>
                                            <p:cond delay="2994"/>
                                          </p:stCondLst>
                                        </p:cTn>
                                        <p:tgtEl>
                                          <p:spTgt spid="28"/>
                                        </p:tgtEl>
                                        <p:attrNameLst>
                                          <p:attrName>style.visibility</p:attrName>
                                        </p:attrNameLst>
                                      </p:cBhvr>
                                      <p:to>
                                        <p:strVal val="hidden"/>
                                      </p:to>
                                    </p:set>
                                  </p:childTnLst>
                                </p:cTn>
                              </p:par>
                            </p:childTnLst>
                          </p:cTn>
                        </p:par>
                        <p:par>
                          <p:cTn fill="freeze" id="75">
                            <p:stCondLst>
                              <p:cond delay="12000"/>
                            </p:stCondLst>
                            <p:childTnLst>
                              <p:par>
                                <p:cTn fill="hold" id="76" nodeType="afterEffect" presetClass="entr" presetID="4" presetSubtype="16">
                                  <p:stCondLst>
                                    <p:cond delay="0"/>
                                  </p:stCondLst>
                                  <p:childTnLst>
                                    <p:set>
                                      <p:cBhvr>
                                        <p:cTn dur="6" fill="hold" id="77">
                                          <p:stCondLst>
                                            <p:cond delay="0"/>
                                          </p:stCondLst>
                                        </p:cTn>
                                        <p:tgtEl>
                                          <p:spTgt spid="25">
                                            <p:txEl>
                                              <p:pRg end="34" st="0"/>
                                            </p:txEl>
                                          </p:spTgt>
                                        </p:tgtEl>
                                        <p:attrNameLst>
                                          <p:attrName>style.visibility</p:attrName>
                                        </p:attrNameLst>
                                      </p:cBhvr>
                                      <p:to>
                                        <p:strVal val="visible"/>
                                      </p:to>
                                    </p:set>
                                    <p:animEffect filter="box(in)" transition="out">
                                      <p:cBhvr additive="repl">
                                        <p:cTn dur="3000" fill="freeze" id="78"/>
                                        <p:tgtEl>
                                          <p:spTgt spid="25">
                                            <p:txEl>
                                              <p:pRg end="34" st="0"/>
                                            </p:txEl>
                                          </p:spTgt>
                                        </p:tgtEl>
                                      </p:cBhvr>
                                    </p:animEffect>
                                  </p:childTnLst>
                                </p:cTn>
                              </p:par>
                            </p:childTnLst>
                          </p:cTn>
                        </p:par>
                        <p:par>
                          <p:cTn fill="freeze" id="79">
                            <p:stCondLst>
                              <p:cond delay="15000"/>
                            </p:stCondLst>
                            <p:childTnLst>
                              <p:par>
                                <p:cTn fill="hold" id="80" nodeType="afterEffect" presetClass="exit" presetID="4" presetSubtype="16">
                                  <p:stCondLst>
                                    <p:cond delay="0"/>
                                  </p:stCondLst>
                                  <p:childTnLst>
                                    <p:animEffect filter="box(in)" transition="out">
                                      <p:cBhvr additive="repl">
                                        <p:cTn dur="3000" fill="freeze" id="81"/>
                                        <p:tgtEl>
                                          <p:spTgt spid="25">
                                            <p:txEl>
                                              <p:pRg end="34" st="0"/>
                                            </p:txEl>
                                          </p:spTgt>
                                        </p:tgtEl>
                                      </p:cBhvr>
                                    </p:animEffect>
                                    <p:set>
                                      <p:cBhvr>
                                        <p:cTn dur="6" fill="hold" id="82">
                                          <p:stCondLst>
                                            <p:cond delay="2994"/>
                                          </p:stCondLst>
                                        </p:cTn>
                                        <p:tgtEl>
                                          <p:spTgt spid="25">
                                            <p:txEl>
                                              <p:pRg end="34" st="0"/>
                                            </p:txEl>
                                          </p:spTgt>
                                        </p:tgtEl>
                                        <p:attrNameLst>
                                          <p:attrName>style.visibility</p:attrName>
                                        </p:attrNameLst>
                                      </p:cBhvr>
                                      <p:to>
                                        <p:strVal val="hidden"/>
                                      </p:to>
                                    </p:set>
                                  </p:childTnLst>
                                </p:cTn>
                              </p:par>
                            </p:childTnLst>
                          </p:cTn>
                        </p:par>
                        <p:par>
                          <p:cTn fill="freeze" id="83">
                            <p:stCondLst>
                              <p:cond delay="18000"/>
                            </p:stCondLst>
                            <p:childTnLst>
                              <p:par>
                                <p:cTn fill="hold" id="84" nodeType="afterEffect" presetClass="entr" presetID="4" presetSubtype="16">
                                  <p:stCondLst>
                                    <p:cond delay="0"/>
                                  </p:stCondLst>
                                  <p:childTnLst>
                                    <p:set>
                                      <p:cBhvr>
                                        <p:cTn dur="6" fill="hold" id="85">
                                          <p:stCondLst>
                                            <p:cond delay="0"/>
                                          </p:stCondLst>
                                        </p:cTn>
                                        <p:tgtEl>
                                          <p:spTgt spid="24">
                                            <p:txEl>
                                              <p:pRg end="55" st="0"/>
                                            </p:txEl>
                                          </p:spTgt>
                                        </p:tgtEl>
                                        <p:attrNameLst>
                                          <p:attrName>style.visibility</p:attrName>
                                        </p:attrNameLst>
                                      </p:cBhvr>
                                      <p:to>
                                        <p:strVal val="visible"/>
                                      </p:to>
                                    </p:set>
                                    <p:animEffect filter="box(in)" transition="out">
                                      <p:cBhvr additive="repl">
                                        <p:cTn dur="3000" fill="freeze" id="86"/>
                                        <p:tgtEl>
                                          <p:spTgt spid="24">
                                            <p:txEl>
                                              <p:pRg end="55" st="0"/>
                                            </p:txEl>
                                          </p:spTgt>
                                        </p:tgtEl>
                                      </p:cBhvr>
                                    </p:animEffect>
                                  </p:childTnLst>
                                </p:cTn>
                              </p:par>
                            </p:childTnLst>
                          </p:cTn>
                        </p:par>
                        <p:par>
                          <p:cTn fill="freeze" id="87">
                            <p:stCondLst>
                              <p:cond delay="21000"/>
                            </p:stCondLst>
                            <p:childTnLst>
                              <p:par>
                                <p:cTn fill="hold" id="88" nodeType="afterEffect" presetClass="exit" presetID="4" presetSubtype="16">
                                  <p:stCondLst>
                                    <p:cond delay="0"/>
                                  </p:stCondLst>
                                  <p:childTnLst>
                                    <p:animEffect filter="box(in)" transition="out">
                                      <p:cBhvr additive="repl">
                                        <p:cTn dur="3000" fill="freeze" id="89"/>
                                        <p:tgtEl>
                                          <p:spTgt spid="24">
                                            <p:txEl>
                                              <p:pRg end="55" st="0"/>
                                            </p:txEl>
                                          </p:spTgt>
                                        </p:tgtEl>
                                      </p:cBhvr>
                                    </p:animEffect>
                                    <p:set>
                                      <p:cBhvr>
                                        <p:cTn dur="6" fill="hold" id="90">
                                          <p:stCondLst>
                                            <p:cond delay="2994"/>
                                          </p:stCondLst>
                                        </p:cTn>
                                        <p:tgtEl>
                                          <p:spTgt spid="24">
                                            <p:txEl>
                                              <p:pRg end="55" st="0"/>
                                            </p:txEl>
                                          </p:spTgt>
                                        </p:tgtEl>
                                        <p:attrNameLst>
                                          <p:attrName>style.visibility</p:attrName>
                                        </p:attrNameLst>
                                      </p:cBhvr>
                                      <p:to>
                                        <p:strVal val="hidden"/>
                                      </p:to>
                                    </p:set>
                                  </p:childTnLst>
                                </p:cTn>
                              </p:par>
                            </p:childTnLst>
                          </p:cTn>
                        </p:par>
                        <p:par>
                          <p:cTn fill="freeze" id="91">
                            <p:stCondLst>
                              <p:cond delay="24000"/>
                            </p:stCondLst>
                            <p:childTnLst>
                              <p:par>
                                <p:cTn fill="hold" id="92" nodeType="afterEffect" presetClass="entr" presetID="4" presetSubtype="16">
                                  <p:stCondLst>
                                    <p:cond delay="0"/>
                                  </p:stCondLst>
                                  <p:childTnLst>
                                    <p:set>
                                      <p:cBhvr>
                                        <p:cTn dur="6" fill="hold" id="93">
                                          <p:stCondLst>
                                            <p:cond delay="0"/>
                                          </p:stCondLst>
                                        </p:cTn>
                                        <p:tgtEl>
                                          <p:spTgt spid="26"/>
                                        </p:tgtEl>
                                        <p:attrNameLst>
                                          <p:attrName>style.visibility</p:attrName>
                                        </p:attrNameLst>
                                      </p:cBhvr>
                                      <p:to>
                                        <p:strVal val="visible"/>
                                      </p:to>
                                    </p:set>
                                    <p:animEffect filter="box(in)" transition="out">
                                      <p:cBhvr additive="repl">
                                        <p:cTn dur="3000" fill="freeze" id="94"/>
                                        <p:tgtEl>
                                          <p:spTgt spid="26"/>
                                        </p:tgtEl>
                                      </p:cBhvr>
                                    </p:animEffect>
                                  </p:childTnLst>
                                </p:cTn>
                              </p:par>
                            </p:childTnLst>
                          </p:cTn>
                        </p:par>
                        <p:par>
                          <p:cTn fill="freeze" id="95">
                            <p:stCondLst>
                              <p:cond delay="27000"/>
                            </p:stCondLst>
                            <p:childTnLst>
                              <p:par>
                                <p:cTn fill="hold" id="96" nodeType="afterEffect" presetClass="exit" presetID="4" presetSubtype="16">
                                  <p:stCondLst>
                                    <p:cond delay="0"/>
                                  </p:stCondLst>
                                  <p:childTnLst>
                                    <p:animEffect filter="box(in)" transition="out">
                                      <p:cBhvr additive="repl">
                                        <p:cTn dur="3000" fill="freeze" id="97"/>
                                        <p:tgtEl>
                                          <p:spTgt spid="26"/>
                                        </p:tgtEl>
                                      </p:cBhvr>
                                    </p:animEffect>
                                    <p:set>
                                      <p:cBhvr>
                                        <p:cTn dur="6" fill="hold" id="98">
                                          <p:stCondLst>
                                            <p:cond delay="2994"/>
                                          </p:stCondLst>
                                        </p:cTn>
                                        <p:tgtEl>
                                          <p:spTgt spid="26"/>
                                        </p:tgtEl>
                                        <p:attrNameLst>
                                          <p:attrName>style.visibility</p:attrName>
                                        </p:attrNameLst>
                                      </p:cBhvr>
                                      <p:to>
                                        <p:strVal val="hidden"/>
                                      </p:to>
                                    </p:set>
                                  </p:childTnLst>
                                </p:cTn>
                              </p:par>
                            </p:childTnLst>
                          </p:cTn>
                        </p:par>
                        <p:par>
                          <p:cTn fill="freeze" id="99">
                            <p:stCondLst>
                              <p:cond delay="30000"/>
                            </p:stCondLst>
                            <p:childTnLst>
                              <p:par>
                                <p:cTn fill="hold" id="100" nodeType="afterEffect" presetClass="entr" presetID="4" presetSubtype="16">
                                  <p:stCondLst>
                                    <p:cond delay="0"/>
                                  </p:stCondLst>
                                  <p:childTnLst>
                                    <p:set>
                                      <p:cBhvr>
                                        <p:cTn dur="6" fill="hold" id="101">
                                          <p:stCondLst>
                                            <p:cond delay="0"/>
                                          </p:stCondLst>
                                        </p:cTn>
                                        <p:tgtEl>
                                          <p:spTgt spid="27">
                                            <p:txEl>
                                              <p:pRg end="46" st="0"/>
                                            </p:txEl>
                                          </p:spTgt>
                                        </p:tgtEl>
                                        <p:attrNameLst>
                                          <p:attrName>style.visibility</p:attrName>
                                        </p:attrNameLst>
                                      </p:cBhvr>
                                      <p:to>
                                        <p:strVal val="visible"/>
                                      </p:to>
                                    </p:set>
                                    <p:animEffect filter="box(in)" transition="out">
                                      <p:cBhvr additive="repl">
                                        <p:cTn dur="3000" fill="freeze" id="102"/>
                                        <p:tgtEl>
                                          <p:spTgt spid="27">
                                            <p:txEl>
                                              <p:pRg end="46" st="0"/>
                                            </p:txEl>
                                          </p:spTgt>
                                        </p:tgtEl>
                                      </p:cBhvr>
                                    </p:animEffect>
                                  </p:childTnLst>
                                </p:cTn>
                              </p:par>
                            </p:childTnLst>
                          </p:cTn>
                        </p:par>
                        <p:par>
                          <p:cTn fill="freeze" id="103">
                            <p:stCondLst>
                              <p:cond delay="33000"/>
                            </p:stCondLst>
                            <p:childTnLst>
                              <p:par>
                                <p:cTn fill="hold" id="104" nodeType="afterEffect" presetClass="exit" presetID="4" presetSubtype="16">
                                  <p:stCondLst>
                                    <p:cond delay="0"/>
                                  </p:stCondLst>
                                  <p:childTnLst>
                                    <p:animEffect filter="box(in)" transition="out">
                                      <p:cBhvr additive="repl">
                                        <p:cTn dur="3000" fill="freeze" id="105"/>
                                        <p:tgtEl>
                                          <p:spTgt spid="27">
                                            <p:txEl>
                                              <p:pRg end="46" st="0"/>
                                            </p:txEl>
                                          </p:spTgt>
                                        </p:tgtEl>
                                      </p:cBhvr>
                                    </p:animEffect>
                                    <p:set>
                                      <p:cBhvr>
                                        <p:cTn dur="6" fill="hold" id="106">
                                          <p:stCondLst>
                                            <p:cond delay="2994"/>
                                          </p:stCondLst>
                                        </p:cTn>
                                        <p:tgtEl>
                                          <p:spTgt spid="27">
                                            <p:txEl>
                                              <p:pRg end="46" st="0"/>
                                            </p:txEl>
                                          </p:spTgt>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 name="TextShape 1"/>
          <p:cNvSpPr txBox="1"/>
          <p:nvPr/>
        </p:nvSpPr>
        <p:spPr>
          <a:xfrm>
            <a:off x="740520" y="627480"/>
            <a:ext cx="8607600" cy="1262520"/>
          </a:xfrm>
          <a:prstGeom prst="rect">
            <a:avLst/>
          </a:prstGeom>
        </p:spPr>
        <p:txBody>
          <a:bodyPr anchor="ctr" bIns="0" lIns="0" rIns="0" tIns="0" wrap="none"/>
          <a:p>
            <a:pPr algn="ctr"/>
            <a:r>
              <a:rPr lang="cs-CZ"/>
              <a:t>Grafické znázornění funkce</a:t>
            </a:r>
            <a:endParaRPr/>
          </a:p>
        </p:txBody>
      </p:sp>
      <p:sp>
        <p:nvSpPr>
          <p:cNvPr id="33" name="TextShape 2"/>
          <p:cNvSpPr txBox="1"/>
          <p:nvPr/>
        </p:nvSpPr>
        <p:spPr>
          <a:xfrm>
            <a:off x="740520" y="2101680"/>
            <a:ext cx="8607600" cy="4989960"/>
          </a:xfrm>
          <a:prstGeom prst="rect">
            <a:avLst/>
          </a:prstGeom>
        </p:spPr>
        <p:txBody>
          <a:bodyPr anchor="ctr" bIns="0" lIns="0" rIns="0" tIns="0" wrap="none"/>
          <a:p>
            <a:pPr algn="ctr"/>
            <a:r>
              <a:rPr lang="cs-CZ"/>
              <a:t>Kromě předpisu se dá funkce znázornit tabulkou, kde jeden řádek představuje libovolné hodnoty z definičního oboru a druhý řádek vypočítané hodnoty podle funkčního předpisu. Pro příklad vezměme funkce z předcházejícího příkladu:</a:t>
            </a:r>
            <a:endParaRPr/>
          </a:p>
          <a:p>
            <a:endParaRPr/>
          </a:p>
          <a:p>
            <a:endParaRPr/>
          </a:p>
          <a:p>
            <a:endParaRPr/>
          </a:p>
        </p:txBody>
      </p:sp>
      <p:sp>
        <p:nvSpPr>
          <p:cNvPr id="34"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 name="TextShape 1"/>
          <p:cNvSpPr txBox="1"/>
          <p:nvPr/>
        </p:nvSpPr>
        <p:spPr>
          <a:xfrm>
            <a:off x="780840" y="95760"/>
            <a:ext cx="8607600" cy="1262520"/>
          </a:xfrm>
          <a:prstGeom prst="rect">
            <a:avLst/>
          </a:prstGeom>
        </p:spPr>
        <p:txBody>
          <a:bodyPr anchor="ctr" bIns="0" lIns="0" rIns="0" tIns="0" wrap="none"/>
          <a:p>
            <a:pPr algn="ctr"/>
            <a:r>
              <a:rPr lang="cs-CZ"/>
              <a:t>Grafické znázornění funkce</a:t>
            </a:r>
            <a:endParaRPr/>
          </a:p>
        </p:txBody>
      </p:sp>
      <p:sp>
        <p:nvSpPr>
          <p:cNvPr id="36" name="TextShape 2"/>
          <p:cNvSpPr txBox="1"/>
          <p:nvPr/>
        </p:nvSpPr>
        <p:spPr>
          <a:xfrm>
            <a:off x="449640" y="1369800"/>
            <a:ext cx="4200120" cy="5602680"/>
          </a:xfrm>
          <a:prstGeom prst="rect">
            <a:avLst/>
          </a:prstGeom>
        </p:spPr>
        <p:txBody>
          <a:bodyPr bIns="0" lIns="0" rIns="0" tIns="0" wrap="none"/>
          <a:p>
            <a:pPr>
              <a:buSzPct val="45000"/>
              <a:buFont typeface="StarSymbol"/>
              <a:buChar char=""/>
            </a:pPr>
            <a:r>
              <a:rPr lang="cs-CZ"/>
              <a:t>Tabulka hodnot</a:t>
            </a:r>
            <a:endParaRPr/>
          </a:p>
          <a:p>
            <a:endParaRPr/>
          </a:p>
          <a:p>
            <a:endParaRPr/>
          </a:p>
          <a:p>
            <a:endParaRPr/>
          </a:p>
          <a:p>
            <a:endParaRPr/>
          </a:p>
          <a:p>
            <a:endParaRPr/>
          </a:p>
          <a:p>
            <a:endParaRPr/>
          </a:p>
          <a:p>
            <a:pPr>
              <a:buSzPct val="45000"/>
              <a:buFont typeface="StarSymbol"/>
              <a:buChar char=""/>
            </a:pPr>
            <a:r>
              <a:rPr lang="cs-CZ"/>
              <a:t>Někdy lze body proložit přímku, někdy křivku</a:t>
            </a:r>
            <a:endParaRPr/>
          </a:p>
        </p:txBody>
      </p:sp>
      <p:sp>
        <p:nvSpPr>
          <p:cNvPr id="37" name="CustomShape 3"/>
          <p:cNvSpPr/>
          <p:nvPr/>
        </p:nvSpPr>
        <p:spPr>
          <a:xfrm>
            <a:off x="9360000" y="0"/>
            <a:ext cx="720000" cy="720000"/>
          </a:xfrm>
          <a:prstGeom prst="diamond">
            <a:avLst/>
          </a:prstGeom>
          <a:solidFill>
            <a:srgbClr val="00b8ff"/>
          </a:solidFill>
          <a:ln>
            <a:solidFill>
              <a:srgbClr val="000000"/>
            </a:solidFill>
          </a:ln>
        </p:spPr>
        <p:txBody>
          <a:bodyPr anchor="ctr" bIns="0" lIns="0" rIns="0" tIns="0" wrap="none"/>
          <a:p>
            <a:pPr algn="ctr"/>
            <a:r>
              <a:rPr lang="cs-CZ"/>
              <a:t>Z</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